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5" r:id="rId1"/>
    <p:sldMasterId id="2147483679" r:id="rId2"/>
    <p:sldMasterId id="2147483685" r:id="rId3"/>
  </p:sldMasterIdLst>
  <p:notesMasterIdLst>
    <p:notesMasterId r:id="rId19"/>
  </p:notesMasterIdLst>
  <p:handoutMasterIdLst>
    <p:handoutMasterId r:id="rId20"/>
  </p:handoutMasterIdLst>
  <p:sldIdLst>
    <p:sldId id="548" r:id="rId4"/>
    <p:sldId id="617" r:id="rId5"/>
    <p:sldId id="580" r:id="rId6"/>
    <p:sldId id="595" r:id="rId7"/>
    <p:sldId id="588" r:id="rId8"/>
    <p:sldId id="613" r:id="rId9"/>
    <p:sldId id="612" r:id="rId10"/>
    <p:sldId id="610" r:id="rId11"/>
    <p:sldId id="611" r:id="rId12"/>
    <p:sldId id="582" r:id="rId13"/>
    <p:sldId id="583" r:id="rId14"/>
    <p:sldId id="614" r:id="rId15"/>
    <p:sldId id="600" r:id="rId16"/>
    <p:sldId id="615" r:id="rId17"/>
    <p:sldId id="616" r:id="rId1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J. Covington, Ph.D.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CCFF33"/>
    <a:srgbClr val="FF0000"/>
    <a:srgbClr val="FFFF99"/>
    <a:srgbClr val="3399FF"/>
    <a:srgbClr val="EAEAEA"/>
    <a:srgbClr val="96969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5" autoAdjust="0"/>
    <p:restoredTop sz="69449" autoAdjust="0"/>
  </p:normalViewPr>
  <p:slideViewPr>
    <p:cSldViewPr>
      <p:cViewPr varScale="1">
        <p:scale>
          <a:sx n="50" d="100"/>
          <a:sy n="50" d="100"/>
        </p:scale>
        <p:origin x="-1932" y="-90"/>
      </p:cViewPr>
      <p:guideLst>
        <p:guide orient="horz" pos="2160"/>
        <p:guide pos="2822"/>
      </p:guideLst>
    </p:cSldViewPr>
  </p:slideViewPr>
  <p:outlineViewPr>
    <p:cViewPr>
      <p:scale>
        <a:sx n="33" d="100"/>
        <a:sy n="33" d="100"/>
      </p:scale>
      <p:origin x="0" y="4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8" d="100"/>
          <a:sy n="58" d="100"/>
        </p:scale>
        <p:origin x="-2562" y="-90"/>
      </p:cViewPr>
      <p:guideLst>
        <p:guide orient="horz" pos="3023"/>
        <p:guide pos="2303"/>
      </p:guideLst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69196" cy="47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9" tIns="47755" rIns="95509" bIns="4775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334" y="1"/>
            <a:ext cx="3169196" cy="47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9" tIns="47755" rIns="95509" bIns="4775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19573"/>
            <a:ext cx="3169196" cy="47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9" tIns="47755" rIns="95509" bIns="4775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334" y="9119573"/>
            <a:ext cx="3169196" cy="47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509" tIns="47755" rIns="95509" bIns="4775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Arial" charset="0"/>
              </a:defRPr>
            </a:lvl1pPr>
          </a:lstStyle>
          <a:p>
            <a:fld id="{6DED515B-C2A0-49C2-AA84-1298329E3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84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3170866" cy="47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>
            <a:lvl1pPr defTabSz="96669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2664" y="1"/>
            <a:ext cx="3170865" cy="47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>
            <a:lvl1pPr algn="r" defTabSz="96669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19138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353" y="4560611"/>
            <a:ext cx="5852494" cy="432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2" tIns="48327" rIns="96652" bIns="483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19573"/>
            <a:ext cx="3170866" cy="47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2" tIns="48327" rIns="96652" bIns="48327" numCol="1" anchor="b" anchorCtr="0" compatLnSpc="1">
            <a:prstTxWarp prst="textNoShape">
              <a:avLst/>
            </a:prstTxWarp>
          </a:bodyPr>
          <a:lstStyle>
            <a:lvl1pPr defTabSz="96669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2664" y="9119573"/>
            <a:ext cx="3170865" cy="479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2" tIns="48327" rIns="96652" bIns="48327" numCol="1" anchor="b" anchorCtr="0" compatLnSpc="1">
            <a:prstTxWarp prst="textNoShape">
              <a:avLst/>
            </a:prstTxWarp>
          </a:bodyPr>
          <a:lstStyle>
            <a:lvl1pPr algn="r" defTabSz="966698" eaLnBrk="1" hangingPunct="1">
              <a:defRPr sz="1300">
                <a:latin typeface="Arial" charset="0"/>
              </a:defRPr>
            </a:lvl1pPr>
          </a:lstStyle>
          <a:p>
            <a:fld id="{70FE23A8-E8A4-443E-A6B5-DC8AC2EB156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10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300" dirty="0" smtClean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E23A8-E8A4-443E-A6B5-DC8AC2EB156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9F1D0-0F33-471B-952D-191173FE130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B71BA-52D9-4FF5-8C0D-2CE33372DFB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8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is.ufl.edu/~acis/acis/index.php?l=3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hyperlink" Target="http://www.ufl.edu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hyperlink" Target="http://www.ufl.edu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jpeg"/><Relationship Id="rId5" Type="http://schemas.openxmlformats.org/officeDocument/2006/relationships/image" Target="../media/image16.png"/><Relationship Id="rId4" Type="http://schemas.openxmlformats.org/officeDocument/2006/relationships/image" Target="../media/image12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AutoShape 2"/>
          <p:cNvSpPr>
            <a:spLocks noChangeArrowheads="1"/>
          </p:cNvSpPr>
          <p:nvPr/>
        </p:nvSpPr>
        <p:spPr bwMode="auto">
          <a:xfrm>
            <a:off x="228600" y="381000"/>
            <a:ext cx="8686800" cy="5867400"/>
          </a:xfrm>
          <a:prstGeom prst="roundRect">
            <a:avLst>
              <a:gd name="adj" fmla="val 7912"/>
            </a:avLst>
          </a:prstGeom>
          <a:noFill/>
          <a:ln w="9525">
            <a:solidFill>
              <a:srgbClr val="00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269315" name="AutoShape 3"/>
          <p:cNvSpPr>
            <a:spLocks noChangeArrowheads="1"/>
          </p:cNvSpPr>
          <p:nvPr/>
        </p:nvSpPr>
        <p:spPr bwMode="white">
          <a:xfrm>
            <a:off x="327025" y="488950"/>
            <a:ext cx="8435975" cy="4768850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sp>
        <p:nvSpPr>
          <p:cNvPr id="269316" name="AutoShape 4"/>
          <p:cNvSpPr>
            <a:spLocks noChangeArrowheads="1"/>
          </p:cNvSpPr>
          <p:nvPr/>
        </p:nvSpPr>
        <p:spPr bwMode="blackWhite">
          <a:xfrm>
            <a:off x="1371600" y="3733800"/>
            <a:ext cx="6400800" cy="22860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26931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5800" y="857250"/>
            <a:ext cx="7772400" cy="2266950"/>
          </a:xfrm>
        </p:spPr>
        <p:txBody>
          <a:bodyPr anchor="ctr" anchorCtr="1"/>
          <a:lstStyle>
            <a:lvl1pPr algn="ctr">
              <a:defRPr sz="3700" i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269319" name="Picture 7" descr="smllblu.gif (3168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1450" y="6496050"/>
            <a:ext cx="1196975" cy="265113"/>
          </a:xfrm>
          <a:prstGeom prst="rect">
            <a:avLst/>
          </a:prstGeom>
          <a:noFill/>
        </p:spPr>
      </p:pic>
      <p:sp>
        <p:nvSpPr>
          <p:cNvPr id="269320" name="Text Box 8"/>
          <p:cNvSpPr txBox="1">
            <a:spLocks noChangeArrowheads="1"/>
          </p:cNvSpPr>
          <p:nvPr/>
        </p:nvSpPr>
        <p:spPr bwMode="auto">
          <a:xfrm>
            <a:off x="750431" y="6596799"/>
            <a:ext cx="35541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800" b="1" dirty="0">
                <a:solidFill>
                  <a:srgbClr val="3366FF"/>
                </a:solidFill>
              </a:rPr>
              <a:t>A</a:t>
            </a:r>
            <a:r>
              <a:rPr lang="en-US" sz="800" b="1" dirty="0"/>
              <a:t>dvanced </a:t>
            </a:r>
            <a:r>
              <a:rPr lang="en-US" sz="800" b="1" dirty="0">
                <a:solidFill>
                  <a:srgbClr val="3366FF"/>
                </a:solidFill>
              </a:rPr>
              <a:t>C</a:t>
            </a:r>
            <a:r>
              <a:rPr lang="en-US" sz="800" b="1" dirty="0"/>
              <a:t>omputing and </a:t>
            </a:r>
            <a:r>
              <a:rPr lang="en-US" sz="800" b="1" dirty="0">
                <a:solidFill>
                  <a:srgbClr val="3366FF"/>
                </a:solidFill>
              </a:rPr>
              <a:t>I</a:t>
            </a:r>
            <a:r>
              <a:rPr lang="en-US" sz="800" b="1" dirty="0"/>
              <a:t>nformation </a:t>
            </a:r>
            <a:r>
              <a:rPr lang="en-US" sz="800" b="1" dirty="0">
                <a:solidFill>
                  <a:srgbClr val="3366FF"/>
                </a:solidFill>
              </a:rPr>
              <a:t>S</a:t>
            </a:r>
            <a:r>
              <a:rPr lang="en-US" sz="800" b="1" dirty="0"/>
              <a:t>ystems laboratory</a:t>
            </a:r>
          </a:p>
        </p:txBody>
      </p:sp>
      <p:pic>
        <p:nvPicPr>
          <p:cNvPr id="269321" name="Picture 9" descr="ACIS">
            <a:hlinkClick r:id="rId3" tooltip="Advanced Computing and Information Systems Laboratory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7847" y="6629364"/>
            <a:ext cx="868495" cy="228635"/>
          </a:xfrm>
          <a:prstGeom prst="rect">
            <a:avLst/>
          </a:prstGeom>
          <a:noFill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858615" y="6758313"/>
            <a:ext cx="5222875" cy="87313"/>
            <a:chOff x="509" y="2547"/>
            <a:chExt cx="4790" cy="72"/>
          </a:xfrm>
        </p:grpSpPr>
        <p:sp>
          <p:nvSpPr>
            <p:cNvPr id="269323" name="Rectangle 11"/>
            <p:cNvSpPr>
              <a:spLocks noChangeArrowheads="1"/>
            </p:cNvSpPr>
            <p:nvPr userDrawn="1"/>
          </p:nvSpPr>
          <p:spPr bwMode="blackWhite">
            <a:xfrm flipV="1">
              <a:off x="509" y="2547"/>
              <a:ext cx="4790" cy="48"/>
            </a:xfrm>
            <a:prstGeom prst="rect">
              <a:avLst/>
            </a:prstGeom>
            <a:gradFill rotWithShape="1">
              <a:gsLst>
                <a:gs pos="0">
                  <a:srgbClr val="3333CC"/>
                </a:gs>
                <a:gs pos="100000">
                  <a:srgbClr val="3333CC">
                    <a:gamma/>
                    <a:tint val="0"/>
                    <a:invGamma/>
                  </a:srgbClr>
                </a:gs>
              </a:gsLst>
              <a:lin ang="0" scaled="1"/>
            </a:gradFill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9324" name="Rectangle 12"/>
            <p:cNvSpPr>
              <a:spLocks noChangeArrowheads="1"/>
            </p:cNvSpPr>
            <p:nvPr userDrawn="1"/>
          </p:nvSpPr>
          <p:spPr bwMode="blackWhite">
            <a:xfrm flipV="1">
              <a:off x="509" y="2595"/>
              <a:ext cx="4790" cy="24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CC0000">
                    <a:gamma/>
                    <a:tint val="0"/>
                    <a:invGamma/>
                  </a:srgbClr>
                </a:gs>
              </a:gsLst>
              <a:lin ang="0" scaled="1"/>
            </a:gradFill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9325" name="AutoShape 13"/>
          <p:cNvSpPr>
            <a:spLocks noChangeArrowheads="1"/>
          </p:cNvSpPr>
          <p:nvPr/>
        </p:nvSpPr>
        <p:spPr bwMode="white">
          <a:xfrm>
            <a:off x="327025" y="488950"/>
            <a:ext cx="8435975" cy="2251075"/>
          </a:xfrm>
          <a:prstGeom prst="roundRect">
            <a:avLst>
              <a:gd name="adj" fmla="val 731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400">
              <a:latin typeface="Times New Roman" pitchFamily="18" charset="0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2730" y="6537925"/>
            <a:ext cx="548196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9213"/>
            <a:ext cx="2116138" cy="6280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2113" y="49213"/>
            <a:ext cx="6199187" cy="6280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49213"/>
            <a:ext cx="8382000" cy="514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2113" y="874713"/>
            <a:ext cx="4157662" cy="545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874713"/>
            <a:ext cx="4157663" cy="5454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5811B0-F38D-4429-A272-217E7CAEA78E}" type="datetime1">
              <a:rPr lang="en-US" smtClean="0"/>
              <a:pPr/>
              <a:t>3/21/2013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>
          <a:xfrm>
            <a:off x="7620000" y="6477000"/>
            <a:ext cx="4572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 userDrawn="1"/>
        </p:nvSpPr>
        <p:spPr bwMode="auto">
          <a:xfrm>
            <a:off x="120650" y="2879725"/>
            <a:ext cx="8931275" cy="274638"/>
          </a:xfrm>
          <a:prstGeom prst="rect">
            <a:avLst/>
          </a:prstGeom>
          <a:solidFill>
            <a:srgbClr val="006600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18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 lIns="182880" tIns="274320" rIns="182880" bIns="274320" anchor="ctr"/>
          <a:lstStyle>
            <a:lvl1pPr>
              <a:lnSpc>
                <a:spcPts val="5600"/>
              </a:lnSpc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171291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6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advClick="0" advTm="2000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0" y="868363"/>
            <a:ext cx="9144000" cy="0"/>
          </a:xfrm>
          <a:prstGeom prst="line">
            <a:avLst/>
          </a:prstGeom>
          <a:noFill/>
          <a:ln w="19050">
            <a:solidFill>
              <a:srgbClr val="006600"/>
            </a:solidFill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en-US" sz="18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94406-762A-498F-9CF9-78697FF5F2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advClick="0" advTm="2000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8"/>
          <p:cNvCxnSpPr/>
          <p:nvPr userDrawn="1"/>
        </p:nvCxnSpPr>
        <p:spPr>
          <a:xfrm>
            <a:off x="457200" y="1108075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 userDrawn="1"/>
        </p:nvSpPr>
        <p:spPr bwMode="auto">
          <a:xfrm>
            <a:off x="6934200" y="6484938"/>
            <a:ext cx="2238375" cy="363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360" tIns="44280" rIns="90360" bIns="44280">
            <a:spAutoFit/>
          </a:bodyPr>
          <a:lstStyle/>
          <a:p>
            <a:pPr algn="r" eaLnBrk="0" hangingPunct="0">
              <a:buClr>
                <a:srgbClr val="FC0128"/>
              </a:buClr>
              <a:buSzPct val="75000"/>
              <a:buFont typeface="Monotype Sorts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600">
              <a:solidFill>
                <a:srgbClr val="000000"/>
              </a:solidFill>
              <a:latin typeface="Arial Narrow" pitchFamily="34" charset="0"/>
              <a:ea typeface="DejaVu Sans" pitchFamily="34" charset="0"/>
              <a:cs typeface="DejaVu Sans" pitchFamily="34" charset="0"/>
            </a:endParaRPr>
          </a:p>
          <a:p>
            <a:pPr algn="r" eaLnBrk="0" hangingPunct="0">
              <a:buClr>
                <a:srgbClr val="FC0128"/>
              </a:buClr>
              <a:buSzPct val="75000"/>
              <a:buFont typeface="Monotype Sorts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600">
                <a:solidFill>
                  <a:srgbClr val="000000"/>
                </a:solidFill>
                <a:latin typeface="Arial Narrow" pitchFamily="34" charset="0"/>
                <a:ea typeface="DejaVu Sans" pitchFamily="34" charset="0"/>
                <a:cs typeface="DejaVu Sans" pitchFamily="34" charset="0"/>
              </a:rPr>
              <a:t>©2009 Center for Autonomic Computing </a:t>
            </a:r>
          </a:p>
          <a:p>
            <a:pPr algn="r" eaLnBrk="0" hangingPunct="0">
              <a:buClr>
                <a:srgbClr val="FC0128"/>
              </a:buClr>
              <a:buSzPct val="75000"/>
              <a:buFont typeface="Monotype Sorts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600">
                <a:solidFill>
                  <a:srgbClr val="000000"/>
                </a:solidFill>
                <a:latin typeface="Arial Narrow" pitchFamily="34" charset="0"/>
                <a:ea typeface="DejaVu Sans" pitchFamily="34" charset="0"/>
                <a:cs typeface="DejaVu Sans" pitchFamily="34" charset="0"/>
              </a:rPr>
              <a:t>An unpublished work. 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94756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3794756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4"/>
          </p:nvPr>
        </p:nvSpPr>
        <p:spPr>
          <a:xfrm>
            <a:off x="4572001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3962400" y="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6"/>
          </p:nvPr>
        </p:nvSpPr>
        <p:spPr>
          <a:xfrm>
            <a:off x="4038600" y="670560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7"/>
          </p:nvPr>
        </p:nvSpPr>
        <p:spPr>
          <a:xfrm>
            <a:off x="457200" y="838200"/>
            <a:ext cx="8229600" cy="22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8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l" eaLnBrk="0" hangingPunct="0">
              <a:defRPr/>
            </a:pPr>
            <a:endParaRPr lang="en-US" sz="1800">
              <a:solidFill>
                <a:srgbClr val="000000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 advClick="0" advTm="2000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1"/>
          <p:cNvSpPr txBox="1"/>
          <p:nvPr userDrawn="1"/>
        </p:nvSpPr>
        <p:spPr>
          <a:xfrm>
            <a:off x="4038600" y="0"/>
            <a:ext cx="1066800" cy="23018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900">
                <a:solidFill>
                  <a:srgbClr val="000000"/>
                </a:solidFill>
                <a:latin typeface="Myriad Pro" pitchFamily="34" charset="0"/>
              </a:rPr>
              <a:t>CAC Proprietary</a:t>
            </a:r>
          </a:p>
        </p:txBody>
      </p:sp>
      <p:pic>
        <p:nvPicPr>
          <p:cNvPr id="5" name="Picture 23" descr="nsfc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6171" y="6355048"/>
            <a:ext cx="3937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 userDrawn="1"/>
        </p:nvSpPr>
        <p:spPr>
          <a:xfrm>
            <a:off x="4038600" y="0"/>
            <a:ext cx="1066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00" dirty="0" smtClean="0">
                <a:solidFill>
                  <a:srgbClr val="000000"/>
                </a:solidFill>
                <a:latin typeface="Myriad Pro" pitchFamily="34" charset="0"/>
              </a:rPr>
              <a:t>CAC Proprietary</a:t>
            </a:r>
            <a:endParaRPr lang="en-US" sz="900" dirty="0">
              <a:solidFill>
                <a:srgbClr val="000000"/>
              </a:solidFill>
              <a:latin typeface="Myriad Pro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University of Florida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4963" y="5821363"/>
            <a:ext cx="1004887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'a'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9FFFF"/>
              </a:clrFrom>
              <a:clrTo>
                <a:srgbClr val="F9FFFF">
                  <a:alpha val="0"/>
                </a:srgbClr>
              </a:clrTo>
            </a:clrChange>
          </a:blip>
          <a:srcRect t="61301" b="8675"/>
          <a:stretch>
            <a:fillRect/>
          </a:stretch>
        </p:blipFill>
        <p:spPr bwMode="auto">
          <a:xfrm>
            <a:off x="7954963" y="6142038"/>
            <a:ext cx="1004887" cy="24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20650" y="2879725"/>
            <a:ext cx="8931275" cy="274638"/>
          </a:xfrm>
          <a:prstGeom prst="rect">
            <a:avLst/>
          </a:prstGeom>
          <a:solidFill>
            <a:srgbClr val="2E92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560638" y="5797550"/>
            <a:ext cx="352901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defRPr/>
            </a:pPr>
            <a:r>
              <a:rPr lang="en-US" sz="1800">
                <a:solidFill>
                  <a:srgbClr val="000000"/>
                </a:solidFill>
                <a:latin typeface="Myriad Pro" pitchFamily="34" charset="0"/>
              </a:rPr>
              <a:t>Center for Autonomic Computing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587625" y="6354763"/>
            <a:ext cx="25225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>
              <a:defRPr/>
            </a:pPr>
            <a:r>
              <a:rPr lang="en-US" sz="1400">
                <a:solidFill>
                  <a:srgbClr val="000000"/>
                </a:solidFill>
                <a:latin typeface="Verdana" pitchFamily="34" charset="0"/>
              </a:rPr>
              <a:t>Gainesville, FL, April 2008</a:t>
            </a:r>
          </a:p>
        </p:txBody>
      </p:sp>
      <p:pic>
        <p:nvPicPr>
          <p:cNvPr id="9" name="Picture 9" descr="rutgers_si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4963" y="6443663"/>
            <a:ext cx="1004887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nsf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73888" y="5867400"/>
            <a:ext cx="823912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 descr="cac_logo_notex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6525" y="5780088"/>
            <a:ext cx="2378075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578100" y="6080125"/>
            <a:ext cx="201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defRPr/>
            </a:pPr>
            <a:r>
              <a:rPr lang="en-US" sz="1800">
                <a:solidFill>
                  <a:srgbClr val="000000"/>
                </a:solidFill>
                <a:latin typeface="Myriad Pro" pitchFamily="34" charset="0"/>
              </a:rPr>
              <a:t>Kickoff Meeting</a:t>
            </a:r>
            <a:endParaRPr lang="en-US" sz="18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171291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6" y="-9106"/>
            <a:ext cx="8428943" cy="5143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41C49-E8CF-40B0-A43B-CA6881026F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E584F-4BCE-4747-97B2-053A534FA09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050925"/>
            <a:ext cx="3992563" cy="4938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4238" y="1050925"/>
            <a:ext cx="3992562" cy="49387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1058D-811E-432E-8B2A-0249FA4894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CEDA0-B4DB-4A8D-ADFA-D7E3A57E581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1007A-C939-4F42-B6D5-0ACAE0494FF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28E2E7-031E-4D7D-8EA7-A5F79C6C75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34B93A-E455-4FAE-88BE-C611481EEDF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A4769-0053-4750-899D-C6CC694F2ED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6E7A4-164E-423D-B937-5CE4623353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3213" y="46038"/>
            <a:ext cx="2033587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5" y="46038"/>
            <a:ext cx="5951538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5CFED-0F59-42BA-93FA-D42D3356816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18"/>
          <p:cNvCxnSpPr/>
          <p:nvPr userDrawn="1"/>
        </p:nvCxnSpPr>
        <p:spPr>
          <a:xfrm>
            <a:off x="457200" y="1108075"/>
            <a:ext cx="822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 userDrawn="1"/>
        </p:nvSpPr>
        <p:spPr bwMode="auto">
          <a:xfrm>
            <a:off x="6934200" y="6484938"/>
            <a:ext cx="2238375" cy="363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75000"/>
              <a:buFont typeface="Monotype Sort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endParaRPr lang="en-US" sz="600">
              <a:solidFill>
                <a:srgbClr val="000000"/>
              </a:solidFill>
              <a:latin typeface="Arial Narrow" pitchFamily="32" charset="0"/>
              <a:ea typeface="DejaVu Sans" charset="0"/>
              <a:cs typeface="DejaVu Sans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75000"/>
              <a:buFont typeface="Monotype Sort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600">
                <a:solidFill>
                  <a:srgbClr val="000000"/>
                </a:solidFill>
                <a:latin typeface="Arial Narrow" pitchFamily="32" charset="0"/>
                <a:ea typeface="DejaVu Sans" charset="0"/>
                <a:cs typeface="DejaVu Sans" charset="0"/>
              </a:rPr>
              <a:t>©2009 Center for Autonomic Computing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75000"/>
              <a:buFont typeface="Monotype Sorts" charset="2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600">
                <a:solidFill>
                  <a:srgbClr val="000000"/>
                </a:solidFill>
                <a:latin typeface="Arial Narrow" pitchFamily="32" charset="0"/>
                <a:ea typeface="DejaVu Sans" charset="0"/>
                <a:cs typeface="DejaVu Sans" charset="0"/>
              </a:rPr>
              <a:t>An unpublished work. 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79837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3779837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4"/>
          </p:nvPr>
        </p:nvSpPr>
        <p:spPr>
          <a:xfrm>
            <a:off x="4572001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3962400" y="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6"/>
          </p:nvPr>
        </p:nvSpPr>
        <p:spPr>
          <a:xfrm>
            <a:off x="4038600" y="670560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7"/>
          </p:nvPr>
        </p:nvSpPr>
        <p:spPr>
          <a:xfrm>
            <a:off x="457200" y="838200"/>
            <a:ext cx="8229600" cy="22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18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2286000" y="6172200"/>
            <a:ext cx="4495800" cy="498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360" tIns="44280" rIns="90360" bIns="44280">
            <a:spAutoFit/>
          </a:bodyPr>
          <a:lstStyle/>
          <a:p>
            <a:pPr algn="ctr">
              <a:buClr>
                <a:srgbClr val="FC0128"/>
              </a:buClr>
              <a:buSzPct val="75000"/>
              <a:buFont typeface="Monotype Sorts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900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©2009 Center for Autonomic Computing An unpublished work.  All rights reserved.</a:t>
            </a:r>
          </a:p>
          <a:p>
            <a:pPr algn="ctr">
              <a:buClr>
                <a:srgbClr val="FC0128"/>
              </a:buClr>
              <a:buSzPct val="75000"/>
              <a:buFont typeface="Monotype Sorts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900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This material is based upon work supported by the National Science Foundation under Grant No. 0758596.</a:t>
            </a:r>
          </a:p>
        </p:txBody>
      </p:sp>
      <p:grpSp>
        <p:nvGrpSpPr>
          <p:cNvPr id="3" name="Group 12"/>
          <p:cNvGrpSpPr>
            <a:grpSpLocks/>
          </p:cNvGrpSpPr>
          <p:nvPr userDrawn="1"/>
        </p:nvGrpSpPr>
        <p:grpSpPr bwMode="auto">
          <a:xfrm>
            <a:off x="7010400" y="6070600"/>
            <a:ext cx="1701800" cy="787400"/>
            <a:chOff x="4592" y="3824"/>
            <a:chExt cx="1072" cy="496"/>
          </a:xfrm>
        </p:grpSpPr>
        <p:pic>
          <p:nvPicPr>
            <p:cNvPr id="12" name="Picture 4" descr="University of Florida">
              <a:hlinkClick r:id="rId2"/>
            </p:cNvPr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36" y="3856"/>
              <a:ext cx="509" cy="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5" descr="'a' logo"/>
            <p:cNvPicPr>
              <a:picLocks noChangeAspect="1" noChangeArrowheads="1"/>
            </p:cNvPicPr>
            <p:nvPr userDrawn="1"/>
          </p:nvPicPr>
          <p:blipFill>
            <a:blip r:embed="rId4" cstate="print">
              <a:clrChange>
                <a:clrFrom>
                  <a:srgbClr val="F9FFFF"/>
                </a:clrFrom>
                <a:clrTo>
                  <a:srgbClr val="F9FFFF">
                    <a:alpha val="0"/>
                  </a:srgbClr>
                </a:clrTo>
              </a:clrChange>
            </a:blip>
            <a:srcRect t="61301" b="8675"/>
            <a:stretch>
              <a:fillRect/>
            </a:stretch>
          </p:blipFill>
          <p:spPr bwMode="auto">
            <a:xfrm>
              <a:off x="5107" y="3990"/>
              <a:ext cx="557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9" descr="rutgers_si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07" y="4135"/>
              <a:ext cx="509" cy="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0" descr="nsfc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92" y="3824"/>
              <a:ext cx="448" cy="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1" name="Picture 11" descr="cac_logo_notext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6096000"/>
            <a:ext cx="16764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79837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1" y="3779837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457200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5"/>
          <p:cNvSpPr>
            <a:spLocks noGrp="1"/>
          </p:cNvSpPr>
          <p:nvPr>
            <p:ph sz="quarter" idx="14"/>
          </p:nvPr>
        </p:nvSpPr>
        <p:spPr>
          <a:xfrm>
            <a:off x="4572001" y="1151792"/>
            <a:ext cx="4114800" cy="2620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3962400" y="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2"/>
          <p:cNvSpPr>
            <a:spLocks noGrp="1"/>
          </p:cNvSpPr>
          <p:nvPr>
            <p:ph sz="quarter" idx="16"/>
          </p:nvPr>
        </p:nvSpPr>
        <p:spPr>
          <a:xfrm>
            <a:off x="4038600" y="6705600"/>
            <a:ext cx="1295400" cy="15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7"/>
          </p:nvPr>
        </p:nvSpPr>
        <p:spPr>
          <a:xfrm>
            <a:off x="457200" y="838200"/>
            <a:ext cx="8229600" cy="22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2113" y="874713"/>
            <a:ext cx="4157662" cy="5454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874713"/>
            <a:ext cx="4157663" cy="54546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acis.ufl.edu/~acis/acis/index.php?l=3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11" Type="http://schemas.openxmlformats.org/officeDocument/2006/relationships/image" Target="../media/image8.emf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2750" y="49213"/>
            <a:ext cx="83820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874713"/>
            <a:ext cx="8467725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68292" name="Picture 4" descr="smllblu.gif (3168 bytes)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91450" y="6584950"/>
            <a:ext cx="1196975" cy="265113"/>
          </a:xfrm>
          <a:prstGeom prst="rect">
            <a:avLst/>
          </a:prstGeom>
          <a:noFill/>
        </p:spPr>
      </p:pic>
      <p:sp>
        <p:nvSpPr>
          <p:cNvPr id="268295" name="Rectangle 7"/>
          <p:cNvSpPr>
            <a:spLocks noChangeArrowheads="1"/>
          </p:cNvSpPr>
          <p:nvPr/>
        </p:nvSpPr>
        <p:spPr bwMode="blackWhite">
          <a:xfrm flipV="1">
            <a:off x="808038" y="533400"/>
            <a:ext cx="7604125" cy="38100"/>
          </a:xfrm>
          <a:prstGeom prst="rect">
            <a:avLst/>
          </a:prstGeom>
          <a:gradFill rotWithShape="1">
            <a:gsLst>
              <a:gs pos="0">
                <a:srgbClr val="3333CC"/>
              </a:gs>
              <a:gs pos="100000">
                <a:srgbClr val="3333CC">
                  <a:gamma/>
                  <a:tint val="0"/>
                  <a:invGamma/>
                </a:srgbClr>
              </a:gs>
            </a:gsLst>
            <a:lin ang="0" scaled="1"/>
          </a:gradFill>
          <a:ln w="508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 userDrawn="1"/>
        </p:nvSpPr>
        <p:spPr bwMode="auto">
          <a:xfrm>
            <a:off x="750431" y="6596799"/>
            <a:ext cx="35541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0" hangingPunct="0"/>
            <a:r>
              <a:rPr lang="en-US" sz="800" b="1" dirty="0">
                <a:solidFill>
                  <a:srgbClr val="3366FF"/>
                </a:solidFill>
              </a:rPr>
              <a:t>A</a:t>
            </a:r>
            <a:r>
              <a:rPr lang="en-US" sz="800" b="1" dirty="0"/>
              <a:t>dvanced </a:t>
            </a:r>
            <a:r>
              <a:rPr lang="en-US" sz="800" b="1" dirty="0">
                <a:solidFill>
                  <a:srgbClr val="3366FF"/>
                </a:solidFill>
              </a:rPr>
              <a:t>C</a:t>
            </a:r>
            <a:r>
              <a:rPr lang="en-US" sz="800" b="1" dirty="0"/>
              <a:t>omputing and </a:t>
            </a:r>
            <a:r>
              <a:rPr lang="en-US" sz="800" b="1" dirty="0">
                <a:solidFill>
                  <a:srgbClr val="3366FF"/>
                </a:solidFill>
              </a:rPr>
              <a:t>I</a:t>
            </a:r>
            <a:r>
              <a:rPr lang="en-US" sz="800" b="1" dirty="0"/>
              <a:t>nformation </a:t>
            </a:r>
            <a:r>
              <a:rPr lang="en-US" sz="800" b="1" dirty="0">
                <a:solidFill>
                  <a:srgbClr val="3366FF"/>
                </a:solidFill>
              </a:rPr>
              <a:t>S</a:t>
            </a:r>
            <a:r>
              <a:rPr lang="en-US" sz="800" b="1" dirty="0"/>
              <a:t>ystems laboratory</a:t>
            </a:r>
          </a:p>
        </p:txBody>
      </p:sp>
      <p:pic>
        <p:nvPicPr>
          <p:cNvPr id="12" name="Picture 9" descr="ACIS">
            <a:hlinkClick r:id="rId16" tooltip="Advanced Computing and Information Systems Laboratory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-47847" y="6629364"/>
            <a:ext cx="868495" cy="228635"/>
          </a:xfrm>
          <a:prstGeom prst="rect">
            <a:avLst/>
          </a:prstGeom>
          <a:noFill/>
        </p:spPr>
      </p:pic>
      <p:grpSp>
        <p:nvGrpSpPr>
          <p:cNvPr id="13" name="Group 10"/>
          <p:cNvGrpSpPr>
            <a:grpSpLocks/>
          </p:cNvGrpSpPr>
          <p:nvPr userDrawn="1"/>
        </p:nvGrpSpPr>
        <p:grpSpPr bwMode="auto">
          <a:xfrm>
            <a:off x="858615" y="6758313"/>
            <a:ext cx="5222875" cy="87313"/>
            <a:chOff x="509" y="2547"/>
            <a:chExt cx="4790" cy="72"/>
          </a:xfrm>
        </p:grpSpPr>
        <p:sp>
          <p:nvSpPr>
            <p:cNvPr id="14" name="Rectangle 11"/>
            <p:cNvSpPr>
              <a:spLocks noChangeArrowheads="1"/>
            </p:cNvSpPr>
            <p:nvPr userDrawn="1"/>
          </p:nvSpPr>
          <p:spPr bwMode="blackWhite">
            <a:xfrm flipV="1">
              <a:off x="509" y="2547"/>
              <a:ext cx="4790" cy="48"/>
            </a:xfrm>
            <a:prstGeom prst="rect">
              <a:avLst/>
            </a:prstGeom>
            <a:gradFill rotWithShape="1">
              <a:gsLst>
                <a:gs pos="0">
                  <a:srgbClr val="3333CC"/>
                </a:gs>
                <a:gs pos="100000">
                  <a:srgbClr val="3333CC">
                    <a:gamma/>
                    <a:tint val="0"/>
                    <a:invGamma/>
                  </a:srgbClr>
                </a:gs>
              </a:gsLst>
              <a:lin ang="0" scaled="1"/>
            </a:gradFill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2"/>
            <p:cNvSpPr>
              <a:spLocks noChangeArrowheads="1"/>
            </p:cNvSpPr>
            <p:nvPr userDrawn="1"/>
          </p:nvSpPr>
          <p:spPr bwMode="blackWhite">
            <a:xfrm flipV="1">
              <a:off x="509" y="2595"/>
              <a:ext cx="4790" cy="24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rgbClr val="CC0000">
                    <a:gamma/>
                    <a:tint val="0"/>
                    <a:invGamma/>
                  </a:srgbClr>
                </a:gs>
              </a:gsLst>
              <a:lin ang="0" scaled="1"/>
            </a:gradFill>
            <a:ln w="50800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132730" y="6537925"/>
            <a:ext cx="548196" cy="32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701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9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bg2"/>
        </a:buClr>
        <a:buSzPct val="70000"/>
        <a:buFont typeface="Wingdings" pitchFamily="2" charset="2"/>
        <a:buChar char="l"/>
        <a:defRPr sz="27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50000"/>
        <a:buChar char="•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tx1"/>
        </a:buClr>
        <a:buSzPct val="150000"/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tx2"/>
        </a:buClr>
        <a:buSzPct val="150000"/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chemeClr val="folHlink"/>
        </a:buClr>
        <a:buSzPct val="15000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14300"/>
            <a:ext cx="8102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4850" y="1035050"/>
            <a:ext cx="8137525" cy="515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4725" y="6662382"/>
            <a:ext cx="549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Verdana" pitchFamily="34" charset="0"/>
              </a:defRPr>
            </a:lvl1pPr>
          </a:lstStyle>
          <a:p>
            <a:pPr>
              <a:defRPr/>
            </a:pPr>
            <a:fld id="{259858E1-211B-4F05-B684-1B17918FC42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15"/>
          <p:cNvSpPr>
            <a:spLocks noChangeArrowheads="1"/>
          </p:cNvSpPr>
          <p:nvPr/>
        </p:nvSpPr>
        <p:spPr bwMode="auto">
          <a:xfrm>
            <a:off x="0" y="0"/>
            <a:ext cx="152400" cy="6858000"/>
          </a:xfrm>
          <a:prstGeom prst="rect">
            <a:avLst/>
          </a:prstGeom>
          <a:solidFill>
            <a:srgbClr val="006600"/>
          </a:solidFill>
          <a:ln w="9525">
            <a:solidFill>
              <a:srgbClr val="00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eaLnBrk="0" hangingPunct="0"/>
            <a:endParaRPr lang="en-US" sz="1800">
              <a:solidFill>
                <a:srgbClr val="000000"/>
              </a:solidFill>
              <a:latin typeface="Verdana" pitchFamily="34" charset="0"/>
            </a:endParaRPr>
          </a:p>
        </p:txBody>
      </p:sp>
      <p:pic>
        <p:nvPicPr>
          <p:cNvPr id="1030" name="Picture 10" descr="UFsignature.tif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54850" y="6514745"/>
            <a:ext cx="14732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1" descr="rutgers_sig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34100" y="6529032"/>
            <a:ext cx="82867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2" descr="UA_sig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0325" y="6549670"/>
            <a:ext cx="9017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 descr="cac_mark_green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4813" y="6506807"/>
            <a:ext cx="9413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1" descr="2008_MSU_logo_print_horiz_mont.eps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35400" y="6538557"/>
            <a:ext cx="1171575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ransition advClick="0" advTm="20000"/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+mn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Myriad Pro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Myriad Pro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Myriad Pro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6600"/>
          </a:solidFill>
          <a:latin typeface="Myriad Pro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9275" y="46038"/>
            <a:ext cx="8137525" cy="73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9275" y="1050925"/>
            <a:ext cx="8137525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4725" y="6629400"/>
            <a:ext cx="54927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latin typeface="Verdana" pitchFamily="34" charset="0"/>
              </a:defRPr>
            </a:lvl1pPr>
          </a:lstStyle>
          <a:p>
            <a:pPr>
              <a:defRPr/>
            </a:pPr>
            <a:fld id="{1B4A9005-25A5-445B-9AEC-97A4EE187F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>
            <a:off x="549275" y="868363"/>
            <a:ext cx="8137525" cy="0"/>
          </a:xfrm>
          <a:prstGeom prst="line">
            <a:avLst/>
          </a:prstGeom>
          <a:noFill/>
          <a:ln w="19050">
            <a:solidFill>
              <a:srgbClr val="969696"/>
            </a:solidFill>
            <a:round/>
            <a:headEnd/>
            <a:tailEnd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0" y="0"/>
            <a:ext cx="274638" cy="6858000"/>
          </a:xfrm>
          <a:prstGeom prst="rect">
            <a:avLst/>
          </a:prstGeom>
          <a:solidFill>
            <a:srgbClr val="2E92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l" eaLnBrk="0" hangingPunct="0"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031" name="Picture 8" descr="cac_logo_hires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57200" y="6267450"/>
            <a:ext cx="1189038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0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00400" y="6461125"/>
            <a:ext cx="28956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smtClean="0">
                <a:latin typeface="Verdana" pitchFamily="34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8000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z.about.com/d/geography/1/0/B/H/usa1.jpg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806" y="1040133"/>
            <a:ext cx="3383243" cy="2663184"/>
          </a:xfrm>
        </p:spPr>
        <p:txBody>
          <a:bodyPr/>
          <a:lstStyle/>
          <a:p>
            <a:pPr lvl="0"/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The case for ACIS @ UF</a:t>
            </a:r>
            <a:br>
              <a:rPr lang="en-US" sz="3600" dirty="0" smtClean="0"/>
            </a:br>
            <a:r>
              <a:rPr lang="en-US" sz="3600" dirty="0" smtClean="0"/>
              <a:t>in PRAGMA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406728" y="3817607"/>
            <a:ext cx="6492169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 eaLnBrk="1" hangingPunct="1">
              <a:defRPr/>
            </a:pPr>
            <a:endParaRPr lang="en-US" sz="2800" i="1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lvl="0" eaLnBrk="1" hangingPunct="1">
              <a:defRPr/>
            </a:pPr>
            <a:endParaRPr lang="en-US" sz="2800" i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lvl="0" eaLnBrk="1" hangingPunct="1">
              <a:defRPr/>
            </a:pPr>
            <a:r>
              <a:rPr lang="en-US" sz="2800" i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Jose Fortes</a:t>
            </a:r>
          </a:p>
          <a:p>
            <a:pPr lvl="0" eaLnBrk="1" hangingPunct="1">
              <a:defRPr/>
            </a:pPr>
            <a:r>
              <a:rPr lang="en-US" sz="2800" i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(also o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</a:t>
            </a:r>
            <a:r>
              <a:rPr kumimoji="0" lang="en-US" sz="2800" b="0" i="1" u="none" strike="noStrike" kern="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behalf of</a:t>
            </a:r>
          </a:p>
          <a:p>
            <a:pPr lvl="0" eaLnBrk="1" hangingPunct="1">
              <a:defRPr/>
            </a:pPr>
            <a:r>
              <a:rPr lang="en-US" sz="2800" i="1" kern="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Renato</a:t>
            </a:r>
            <a:r>
              <a:rPr lang="en-US" sz="2800" i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Figueiredo and Reed </a:t>
            </a:r>
            <a:r>
              <a:rPr lang="en-US" sz="2800" i="1" kern="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Beaman</a:t>
            </a:r>
            <a:r>
              <a:rPr lang="en-US" sz="2800" i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r>
              <a:rPr kumimoji="0" lang="en-US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4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lang="en-US" sz="4000" i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lvl="0" eaLnBrk="1" hangingPunct="1">
              <a:defRPr/>
            </a:pPr>
            <a:r>
              <a:rPr lang="en-US" sz="4000" i="1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</a:t>
            </a:r>
            <a:endParaRPr kumimoji="0" lang="en-US" sz="4000" b="0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ACIS Lab Group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03040" y="411513"/>
            <a:ext cx="5027533" cy="3108921"/>
          </a:xfrm>
          <a:prstGeom prst="rect">
            <a:avLst/>
          </a:prstGeom>
          <a:noFill/>
        </p:spPr>
      </p:pic>
      <p:pic>
        <p:nvPicPr>
          <p:cNvPr id="161794" name="Picture 2" descr="http://startmike.files.wordpress.com/2011/02/hand_shake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0" b="14934"/>
          <a:stretch/>
        </p:blipFill>
        <p:spPr bwMode="auto">
          <a:xfrm>
            <a:off x="1005879" y="2512217"/>
            <a:ext cx="2119123" cy="113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9850" y="3943349"/>
            <a:ext cx="2420938" cy="2266951"/>
          </a:xfrm>
        </p:spPr>
        <p:txBody>
          <a:bodyPr/>
          <a:lstStyle/>
          <a:p>
            <a:pPr>
              <a:buNone/>
            </a:pPr>
            <a:r>
              <a:rPr lang="en-US" sz="1400" dirty="0" smtClean="0">
                <a:solidFill>
                  <a:srgbClr val="000000"/>
                </a:solidFill>
                <a:cs typeface="Arial" charset="0"/>
              </a:rPr>
              <a:t>PIs: </a:t>
            </a:r>
            <a:r>
              <a:rPr lang="en-US" sz="1400" dirty="0" smtClean="0"/>
              <a:t>Geoffrey Fox, Shava Smallen, Philip Papadopoulos, </a:t>
            </a:r>
            <a:r>
              <a:rPr lang="en-US" sz="1400" dirty="0" err="1" smtClean="0"/>
              <a:t>Katarzyna</a:t>
            </a:r>
            <a:r>
              <a:rPr lang="en-US" sz="1400" dirty="0" smtClean="0"/>
              <a:t> Keahey, Richard </a:t>
            </a:r>
            <a:r>
              <a:rPr lang="en-US" sz="1400" dirty="0" err="1" smtClean="0"/>
              <a:t>Wolski</a:t>
            </a:r>
            <a:r>
              <a:rPr lang="en-US" sz="1400" dirty="0" smtClean="0"/>
              <a:t>, José Fortes, Ewa Deelman, Jack Dongarra, </a:t>
            </a:r>
            <a:r>
              <a:rPr lang="en-US" sz="1400" dirty="0" err="1" smtClean="0"/>
              <a:t>Piotr</a:t>
            </a:r>
            <a:r>
              <a:rPr lang="en-US" sz="1400" dirty="0" smtClean="0"/>
              <a:t> </a:t>
            </a:r>
            <a:r>
              <a:rPr lang="en-US" sz="1400" dirty="0" err="1" smtClean="0"/>
              <a:t>Luszczek</a:t>
            </a:r>
            <a:r>
              <a:rPr lang="en-US" sz="1400" dirty="0" smtClean="0"/>
              <a:t>, Warren Smith, John </a:t>
            </a:r>
            <a:r>
              <a:rPr lang="en-US" sz="1400" dirty="0" err="1" smtClean="0"/>
              <a:t>Boisseau</a:t>
            </a:r>
            <a:r>
              <a:rPr lang="en-US" sz="1400" dirty="0" smtClean="0"/>
              <a:t>, and Andrew Grimshaw</a:t>
            </a:r>
            <a:endParaRPr lang="en-US" sz="1400" dirty="0" smtClean="0">
              <a:solidFill>
                <a:srgbClr val="000000"/>
              </a:solidFill>
              <a:cs typeface="Arial" charset="0"/>
            </a:endParaRPr>
          </a:p>
          <a:p>
            <a:pPr>
              <a:buNone/>
            </a:pPr>
            <a:endParaRPr lang="en-US" sz="1400" dirty="0"/>
          </a:p>
        </p:txBody>
      </p:sp>
      <p:pic>
        <p:nvPicPr>
          <p:cNvPr id="4" name="Picture 6" descr="pixture_reloaded_logo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3198" y="-12241"/>
            <a:ext cx="123342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Geoffrey Fox\Desktop\AzaleaDskT\FutureGrid\gtb network v16_revised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436" y="3679798"/>
            <a:ext cx="6349783" cy="2949567"/>
          </a:xfrm>
          <a:prstGeom prst="rect">
            <a:avLst/>
          </a:prstGeom>
          <a:noFill/>
        </p:spPr>
      </p:pic>
      <p:grpSp>
        <p:nvGrpSpPr>
          <p:cNvPr id="2" name="Group 11"/>
          <p:cNvGrpSpPr/>
          <p:nvPr/>
        </p:nvGrpSpPr>
        <p:grpSpPr>
          <a:xfrm>
            <a:off x="228600" y="5897138"/>
            <a:ext cx="1100376" cy="427580"/>
            <a:chOff x="-2248578" y="4383024"/>
            <a:chExt cx="1566163" cy="724246"/>
          </a:xfrm>
        </p:grpSpPr>
        <p:sp>
          <p:nvSpPr>
            <p:cNvPr id="9" name="TextBox 8"/>
            <p:cNvSpPr txBox="1"/>
            <p:nvPr/>
          </p:nvSpPr>
          <p:spPr>
            <a:xfrm>
              <a:off x="-1517899" y="4383024"/>
              <a:ext cx="835484" cy="667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r>
                <a:rPr lang="en-US" sz="1800" dirty="0">
                  <a:solidFill>
                    <a:prstClr val="black"/>
                  </a:solidFill>
                </a:rPr>
                <a:t>Private</a:t>
              </a:r>
              <a:br>
                <a:rPr lang="en-US" sz="1800" dirty="0">
                  <a:solidFill>
                    <a:prstClr val="black"/>
                  </a:solidFill>
                </a:rPr>
              </a:br>
              <a:r>
                <a:rPr lang="en-US" sz="1800" dirty="0">
                  <a:solidFill>
                    <a:prstClr val="black"/>
                  </a:solidFill>
                </a:rPr>
                <a:t>Public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2203700" y="4611630"/>
              <a:ext cx="4572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-2248578" y="5107270"/>
              <a:ext cx="457200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76200" y="712872"/>
            <a:ext cx="9067800" cy="271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cs typeface="Arial" charset="0"/>
              </a:rPr>
              <a:t>FutureGrid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is an international </a:t>
            </a:r>
            <a:r>
              <a:rPr lang="en-US" sz="2400" dirty="0" err="1" smtClean="0">
                <a:solidFill>
                  <a:srgbClr val="000000"/>
                </a:solidFill>
                <a:cs typeface="Arial" charset="0"/>
              </a:rPr>
              <a:t>testbed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that supports computer science and computational science research in cloud, grid and parallel computing (HPC)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Provides a flexible development and testing platform for middleware and application users looking at interoperability, functionality, performance or evaluation, and a rich education and teaching platform for advanced </a:t>
            </a:r>
            <a:r>
              <a:rPr lang="en-US" sz="2400" dirty="0" err="1" smtClean="0">
                <a:solidFill>
                  <a:srgbClr val="000000"/>
                </a:solidFill>
                <a:cs typeface="Arial" charset="0"/>
              </a:rPr>
              <a:t>cyberinfrastructure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classes</a:t>
            </a:r>
            <a:endParaRPr lang="en-US" sz="24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3" name="Picture 2" descr="http://www.nsf.gov/images/logos/nsf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41798" y="-1"/>
            <a:ext cx="886300" cy="89163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303512" y="6046377"/>
            <a:ext cx="2346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http://futuregrid.org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960198" y="53439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2009-2013 (OCI-0910812)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7360" y="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cap="small" dirty="0" smtClean="0">
                <a:solidFill>
                  <a:srgbClr val="0070C0"/>
                </a:solidFill>
              </a:rPr>
              <a:t>UF Roles in FutureGrid</a:t>
            </a:r>
            <a:endParaRPr lang="en-US" sz="2800" cap="small" dirty="0">
              <a:solidFill>
                <a:srgbClr val="0070C0"/>
              </a:solidFill>
            </a:endParaRPr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152400" y="609600"/>
            <a:ext cx="8991600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M</a:t>
            </a:r>
            <a:r>
              <a:rPr lang="en-US" sz="2400" dirty="0" smtClean="0"/>
              <a:t>iddleware, teaching, education and outreach with emphasis on overlay networks and virtual appliances.</a:t>
            </a:r>
            <a:endParaRPr lang="en-US" sz="2400" dirty="0" smtClean="0">
              <a:solidFill>
                <a:srgbClr val="000000"/>
              </a:solidFill>
              <a:cs typeface="Arial" charset="0"/>
            </a:endParaRP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Lead operations, and education and outreach teams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UF </a:t>
            </a:r>
            <a:r>
              <a:rPr lang="en-US" sz="2400" dirty="0" err="1" smtClean="0">
                <a:solidFill>
                  <a:srgbClr val="000000"/>
                </a:solidFill>
                <a:cs typeface="Arial" charset="0"/>
              </a:rPr>
              <a:t>FutureGrid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hardware: IBM </a:t>
            </a:r>
            <a:r>
              <a:rPr lang="en-US" sz="2400" dirty="0" err="1" smtClean="0">
                <a:solidFill>
                  <a:srgbClr val="000000"/>
                </a:solidFill>
                <a:cs typeface="Arial" charset="0"/>
              </a:rPr>
              <a:t>iDataPlex</a:t>
            </a:r>
            <a:r>
              <a:rPr lang="en-US" sz="2400" dirty="0" smtClean="0">
                <a:solidFill>
                  <a:srgbClr val="000000"/>
                </a:solidFill>
                <a:cs typeface="Arial" charset="0"/>
              </a:rPr>
              <a:t> – 256 cores, 768GB of RAM, 20TB of storage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806" y="2658430"/>
            <a:ext cx="70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cap="small" dirty="0" smtClean="0">
                <a:solidFill>
                  <a:srgbClr val="0070C0"/>
                </a:solidFill>
              </a:rPr>
              <a:t>Vi</a:t>
            </a:r>
            <a:r>
              <a:rPr lang="en-US" sz="3200" cap="small" dirty="0" smtClean="0">
                <a:solidFill>
                  <a:srgbClr val="0070C0"/>
                </a:solidFill>
              </a:rPr>
              <a:t>rtual </a:t>
            </a:r>
            <a:r>
              <a:rPr lang="en-US" sz="3200" u="sng" cap="small" dirty="0" smtClean="0">
                <a:solidFill>
                  <a:srgbClr val="0070C0"/>
                </a:solidFill>
              </a:rPr>
              <a:t>Ne</a:t>
            </a:r>
            <a:r>
              <a:rPr lang="en-US" sz="3200" cap="small" dirty="0" smtClean="0">
                <a:solidFill>
                  <a:srgbClr val="0070C0"/>
                </a:solidFill>
              </a:rPr>
              <a:t>twork (</a:t>
            </a:r>
            <a:r>
              <a:rPr lang="en-US" sz="3200" cap="small" dirty="0" err="1" smtClean="0">
                <a:solidFill>
                  <a:srgbClr val="0070C0"/>
                </a:solidFill>
              </a:rPr>
              <a:t>ViNe</a:t>
            </a:r>
            <a:r>
              <a:rPr lang="en-US" sz="3200" cap="small" dirty="0" smtClean="0">
                <a:solidFill>
                  <a:srgbClr val="0070C0"/>
                </a:solidFill>
              </a:rPr>
              <a:t>) project</a:t>
            </a:r>
            <a:endParaRPr lang="en-US" sz="3200" cap="small" dirty="0">
              <a:solidFill>
                <a:srgbClr val="0070C0"/>
              </a:solidFill>
            </a:endParaRPr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0" y="3611878"/>
            <a:ext cx="4876800" cy="2900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6075" indent="-346075" algn="l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cs typeface="Arial" charset="0"/>
              </a:rPr>
              <a:t>Need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: Enable communication among clouds overcoming limitations by firewalls</a:t>
            </a:r>
          </a:p>
          <a:p>
            <a:pPr marL="346075" indent="-346075" algn="l"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cs typeface="Arial" charset="0"/>
              </a:rPr>
              <a:t>Objective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: Develop an easy to manage </a:t>
            </a:r>
            <a:r>
              <a:rPr lang="en-US" sz="2000" dirty="0" err="1" smtClean="0">
                <a:solidFill>
                  <a:srgbClr val="000000"/>
                </a:solidFill>
                <a:cs typeface="Arial" charset="0"/>
              </a:rPr>
              <a:t>intercloud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 communication infrastructure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  <a:tabLst>
                <a:tab pos="0" algn="l"/>
              </a:tabLst>
            </a:pPr>
            <a:r>
              <a:rPr lang="en-US" sz="2000" b="1" dirty="0" smtClean="0">
                <a:solidFill>
                  <a:srgbClr val="000000"/>
                </a:solidFill>
                <a:cs typeface="Arial" charset="0"/>
              </a:rPr>
              <a:t>Case Study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: Interconnect VMs deployed on different </a:t>
            </a:r>
            <a:r>
              <a:rPr lang="en-US" sz="2000" dirty="0" err="1" smtClean="0">
                <a:solidFill>
                  <a:srgbClr val="000000"/>
                </a:solidFill>
                <a:cs typeface="Arial" charset="0"/>
              </a:rPr>
              <a:t>FutureGrid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 clouds.</a:t>
            </a: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4676026" y="3429000"/>
          <a:ext cx="446797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0" r:id="rId3" imgW="9893446" imgH="7062504" progId="">
                  <p:embed/>
                </p:oleObj>
              </mc:Choice>
              <mc:Fallback>
                <p:oleObj r:id="rId3" imgW="9893446" imgH="7062504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026" y="3429000"/>
                        <a:ext cx="4467974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International collaborations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IT Virtualization for Disaster Mitigation and Recovery (ACIS/US + AIST/Japan)</a:t>
            </a:r>
          </a:p>
          <a:p>
            <a:pPr lvl="1"/>
            <a:r>
              <a:rPr lang="en-US" altLang="ja-JP" sz="2000" dirty="0" smtClean="0"/>
              <a:t>NSF/JST-Funded Project from 2012 to 2013</a:t>
            </a:r>
          </a:p>
          <a:p>
            <a:r>
              <a:rPr lang="en-US" sz="2800" dirty="0" smtClean="0"/>
              <a:t>Enabling continued operation of IT services and infrastructures during floods and other disasters (ACIS/US+TU/Thailand)</a:t>
            </a:r>
          </a:p>
          <a:p>
            <a:pPr lvl="1"/>
            <a:r>
              <a:rPr lang="en-US" sz="2000" dirty="0" smtClean="0"/>
              <a:t>NSF/ Thailand Research Fund -</a:t>
            </a:r>
            <a:r>
              <a:rPr lang="en-US" altLang="ja-JP" sz="2000" dirty="0" smtClean="0"/>
              <a:t>Funded Project from 2012 to 2013</a:t>
            </a:r>
            <a:endParaRPr lang="en-US" sz="2000" dirty="0" smtClean="0"/>
          </a:p>
          <a:p>
            <a:r>
              <a:rPr lang="en-US" sz="2800" dirty="0" smtClean="0"/>
              <a:t>Enabling Scientific Expeditions and Infrastructure Experimentation for Pacific Rim Institutions and Researchers (PRAGMA)</a:t>
            </a:r>
          </a:p>
          <a:p>
            <a:pPr lvl="1"/>
            <a:r>
              <a:rPr lang="en-US" sz="2300" dirty="0" smtClean="0"/>
              <a:t>NSF  2012-2017 + Multiple country research agencies</a:t>
            </a:r>
          </a:p>
          <a:p>
            <a:r>
              <a:rPr lang="en-US" sz="2800" dirty="0" smtClean="0"/>
              <a:t>Model-based Autonomic Cloud Computing Software (UF&amp;NWU/US + PKU&amp;NU&amp;FU/China)</a:t>
            </a:r>
          </a:p>
          <a:p>
            <a:pPr lvl="1"/>
            <a:r>
              <a:rPr lang="en-US" sz="2300" dirty="0" smtClean="0"/>
              <a:t>NSF +NSFC (2013-2014)</a:t>
            </a:r>
          </a:p>
          <a:p>
            <a:endParaRPr lang="en-US" sz="2800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r="3572"/>
          <a:stretch>
            <a:fillRect/>
          </a:stretch>
        </p:blipFill>
        <p:spPr bwMode="auto">
          <a:xfrm>
            <a:off x="4206244" y="624872"/>
            <a:ext cx="4937706" cy="352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Grassroots international 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VM Migration, images</a:t>
            </a:r>
          </a:p>
          <a:p>
            <a:pPr>
              <a:buNone/>
            </a:pPr>
            <a:r>
              <a:rPr lang="en-US" dirty="0" smtClean="0"/>
              <a:t>	 and clusters </a:t>
            </a:r>
          </a:p>
          <a:p>
            <a:r>
              <a:rPr lang="en-US" dirty="0" smtClean="0"/>
              <a:t>Overlay network </a:t>
            </a:r>
          </a:p>
          <a:p>
            <a:pPr>
              <a:buNone/>
            </a:pPr>
            <a:r>
              <a:rPr lang="en-US" dirty="0" smtClean="0"/>
              <a:t>	experiments </a:t>
            </a:r>
          </a:p>
          <a:p>
            <a:r>
              <a:rPr lang="en-US" dirty="0" smtClean="0"/>
              <a:t>Data cloud </a:t>
            </a:r>
          </a:p>
          <a:p>
            <a:r>
              <a:rPr lang="en-US" dirty="0" smtClean="0"/>
              <a:t>Observing systems</a:t>
            </a:r>
          </a:p>
          <a:p>
            <a:r>
              <a:rPr lang="en-US" dirty="0" smtClean="0"/>
              <a:t>Virtual expedition</a:t>
            </a:r>
          </a:p>
          <a:p>
            <a:pPr lvl="1"/>
            <a:r>
              <a:rPr lang="en-US" dirty="0"/>
              <a:t>Adaption  in extreme  environments (Mount </a:t>
            </a:r>
            <a:r>
              <a:rPr lang="en-US" dirty="0" err="1"/>
              <a:t>Kinabalu</a:t>
            </a:r>
            <a:r>
              <a:rPr lang="en-US" dirty="0" smtClean="0"/>
              <a:t>) </a:t>
            </a:r>
            <a:endParaRPr lang="en-US" dirty="0"/>
          </a:p>
          <a:p>
            <a:pPr lvl="1"/>
            <a:endParaRPr lang="en-US" b="1" dirty="0" smtClean="0"/>
          </a:p>
          <a:p>
            <a:r>
              <a:rPr lang="en-US" b="1" dirty="0" smtClean="0"/>
              <a:t>Importance of Trust Envelop </a:t>
            </a:r>
          </a:p>
          <a:p>
            <a:r>
              <a:rPr lang="en-US" dirty="0"/>
              <a:t>I</a:t>
            </a:r>
            <a:r>
              <a:rPr lang="en-US" dirty="0" smtClean="0"/>
              <a:t>nfrastructure that initially limits access to data </a:t>
            </a:r>
          </a:p>
          <a:p>
            <a:r>
              <a:rPr lang="en-US" dirty="0" smtClean="0"/>
              <a:t>Traverse firewalls and </a:t>
            </a:r>
            <a:r>
              <a:rPr lang="en-US" i="1" dirty="0" smtClean="0"/>
              <a:t>simplify network re-configuration of application VMs 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113" y="874713"/>
            <a:ext cx="8751887" cy="5454650"/>
          </a:xfrm>
        </p:spPr>
        <p:txBody>
          <a:bodyPr/>
          <a:lstStyle/>
          <a:p>
            <a:r>
              <a:rPr lang="en-US" sz="2800" dirty="0" smtClean="0"/>
              <a:t>Quick overview of main research activities at ACIS</a:t>
            </a:r>
          </a:p>
          <a:p>
            <a:r>
              <a:rPr lang="en-US" sz="2800" dirty="0" smtClean="0"/>
              <a:t>Strong systems orientation</a:t>
            </a:r>
          </a:p>
          <a:p>
            <a:pPr lvl="1"/>
            <a:r>
              <a:rPr lang="en-US" sz="2400" dirty="0" smtClean="0"/>
              <a:t>Novel concepts/theory, first-time prototypes, domain-specific production systems</a:t>
            </a:r>
          </a:p>
          <a:p>
            <a:pPr lvl="1"/>
            <a:r>
              <a:rPr lang="en-US" sz="2400" dirty="0" smtClean="0"/>
              <a:t>Students do it all!</a:t>
            </a:r>
          </a:p>
          <a:p>
            <a:r>
              <a:rPr lang="en-US" sz="2800" dirty="0" smtClean="0"/>
              <a:t>Many opportunities for international collaboration</a:t>
            </a:r>
          </a:p>
          <a:p>
            <a:pPr lvl="1"/>
            <a:r>
              <a:rPr lang="en-US" sz="2400" dirty="0" smtClean="0"/>
              <a:t>CAC has international members</a:t>
            </a:r>
          </a:p>
          <a:p>
            <a:pPr lvl="1"/>
            <a:r>
              <a:rPr lang="en-US" sz="2400" dirty="0" smtClean="0"/>
              <a:t>iDigBio plans to integrate/provide data from/to international collections</a:t>
            </a:r>
          </a:p>
          <a:p>
            <a:pPr lvl="1"/>
            <a:r>
              <a:rPr lang="en-US" sz="2400" dirty="0" smtClean="0"/>
              <a:t>FutureGrid accepts international requests for projects</a:t>
            </a:r>
          </a:p>
          <a:p>
            <a:pPr lvl="1"/>
            <a:r>
              <a:rPr lang="en-US" sz="2400" dirty="0" smtClean="0"/>
              <a:t>Separate projects</a:t>
            </a:r>
          </a:p>
          <a:p>
            <a:pPr marL="342900" lvl="1" indent="-342900"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sz="2800" dirty="0"/>
              <a:t>PRAGMA workshops, projects and </a:t>
            </a:r>
            <a:r>
              <a:rPr lang="en-US" sz="2800" dirty="0" smtClean="0"/>
              <a:t>members</a:t>
            </a:r>
          </a:p>
          <a:p>
            <a:pPr marL="742950" lvl="2" indent="-342900">
              <a:buClr>
                <a:schemeClr val="bg2"/>
              </a:buClr>
              <a:buSzPct val="70000"/>
              <a:buFont typeface="Wingdings" pitchFamily="2" charset="2"/>
              <a:buChar char="l"/>
            </a:pPr>
            <a:r>
              <a:rPr lang="en-US" sz="2600" dirty="0" smtClean="0"/>
              <a:t>Expand and magnify ACIS work</a:t>
            </a:r>
            <a:endParaRPr lang="en-US" sz="2600" dirty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PRAGMA and ACIS@UF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win-win partnership</a:t>
            </a:r>
          </a:p>
          <a:p>
            <a:endParaRPr lang="en-US" dirty="0"/>
          </a:p>
        </p:txBody>
      </p:sp>
      <p:pic>
        <p:nvPicPr>
          <p:cNvPr id="4" name="Picture 2" descr="http://startmike.files.wordpress.com/2011/02/hand_shake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0" b="14934"/>
          <a:stretch/>
        </p:blipFill>
        <p:spPr bwMode="auto">
          <a:xfrm>
            <a:off x="1280196" y="2240293"/>
            <a:ext cx="6126413" cy="3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7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624013"/>
            <a:ext cx="729615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4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018" y="49213"/>
            <a:ext cx="8015844" cy="514350"/>
          </a:xfrm>
        </p:spPr>
        <p:txBody>
          <a:bodyPr/>
          <a:lstStyle/>
          <a:p>
            <a:r>
              <a:rPr lang="en-US" dirty="0" smtClean="0"/>
              <a:t>ACIS in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37" y="618331"/>
            <a:ext cx="8616677" cy="5861297"/>
          </a:xfrm>
        </p:spPr>
        <p:txBody>
          <a:bodyPr/>
          <a:lstStyle/>
          <a:p>
            <a:r>
              <a:rPr lang="en-US" dirty="0" smtClean="0"/>
              <a:t>Founded in 2001 </a:t>
            </a:r>
          </a:p>
          <a:p>
            <a:r>
              <a:rPr lang="en-US" dirty="0" smtClean="0"/>
              <a:t>2 + 2 faculty members</a:t>
            </a:r>
          </a:p>
          <a:p>
            <a:r>
              <a:rPr lang="en-US" dirty="0" smtClean="0"/>
              <a:t>3 research scientists</a:t>
            </a:r>
          </a:p>
          <a:p>
            <a:r>
              <a:rPr lang="en-US" dirty="0" smtClean="0"/>
              <a:t>2 IT experts</a:t>
            </a:r>
          </a:p>
          <a:p>
            <a:r>
              <a:rPr lang="en-US" dirty="0" smtClean="0"/>
              <a:t>1 Assistant, 1 secretary</a:t>
            </a:r>
          </a:p>
          <a:p>
            <a:r>
              <a:rPr lang="en-US" dirty="0" smtClean="0"/>
              <a:t>20 PhD students</a:t>
            </a:r>
          </a:p>
          <a:p>
            <a:r>
              <a:rPr lang="en-US" dirty="0" smtClean="0"/>
              <a:t>3 PhD graduates/year</a:t>
            </a:r>
          </a:p>
          <a:p>
            <a:r>
              <a:rPr lang="en-US" dirty="0" smtClean="0"/>
              <a:t>Visitors from Japan, Korea, </a:t>
            </a:r>
          </a:p>
          <a:p>
            <a:pPr>
              <a:buNone/>
            </a:pPr>
            <a:r>
              <a:rPr lang="en-US" dirty="0" smtClean="0"/>
              <a:t>China, France, Thailand …</a:t>
            </a:r>
          </a:p>
          <a:p>
            <a:r>
              <a:rPr lang="en-US" dirty="0" smtClean="0"/>
              <a:t>More than 15 papers/year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+</a:t>
            </a:r>
            <a:r>
              <a:rPr lang="en-US" dirty="0" smtClean="0"/>
              <a:t> keynote speech/year</a:t>
            </a:r>
          </a:p>
          <a:p>
            <a:r>
              <a:rPr lang="en-US" dirty="0" smtClean="0"/>
              <a:t>Chair one</a:t>
            </a:r>
            <a:r>
              <a:rPr lang="en-US" baseline="30000" dirty="0" smtClean="0"/>
              <a:t>+</a:t>
            </a:r>
            <a:r>
              <a:rPr lang="en-US" dirty="0" smtClean="0"/>
              <a:t> meeting per year</a:t>
            </a:r>
          </a:p>
          <a:p>
            <a:r>
              <a:rPr lang="en-US" dirty="0" smtClean="0"/>
              <a:t>$1 to $1.5 M/year expenditures</a:t>
            </a:r>
            <a:endParaRPr lang="en-US" dirty="0"/>
          </a:p>
        </p:txBody>
      </p:sp>
      <p:pic>
        <p:nvPicPr>
          <p:cNvPr id="4" name="Picture 4" descr="acispeople"/>
          <p:cNvPicPr>
            <a:picLocks noChangeAspect="1" noChangeArrowheads="1"/>
          </p:cNvPicPr>
          <p:nvPr/>
        </p:nvPicPr>
        <p:blipFill>
          <a:blip r:embed="rId3" cstate="print"/>
          <a:srcRect l="7080" t="6371" r="4425" b="7057"/>
          <a:stretch>
            <a:fillRect/>
          </a:stretch>
        </p:blipFill>
        <p:spPr bwMode="auto">
          <a:xfrm>
            <a:off x="4950373" y="841375"/>
            <a:ext cx="3810000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fortes\AppData\Local\Microsoft\Windows\Temporary Internet Files\Content.Outlook\LQN58II0\IMG_4871.JPG"/>
          <p:cNvPicPr>
            <a:picLocks noChangeAspect="1" noChangeArrowheads="1"/>
          </p:cNvPicPr>
          <p:nvPr/>
        </p:nvPicPr>
        <p:blipFill>
          <a:blip r:embed="rId4" cstate="print"/>
          <a:srcRect l="7500" t="5000" r="8333" b="5000"/>
          <a:stretch>
            <a:fillRect/>
          </a:stretch>
        </p:blipFill>
        <p:spPr bwMode="auto">
          <a:xfrm>
            <a:off x="5573685" y="4005575"/>
            <a:ext cx="3537205" cy="252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0"/>
            <a:ext cx="4095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tabLst>
                <a:tab pos="1312863" algn="l"/>
                <a:tab pos="1377950" algn="l"/>
                <a:tab pos="1722438" algn="l"/>
              </a:tabLst>
            </a:pPr>
            <a:r>
              <a:rPr lang="en-US" sz="3200" cap="small" dirty="0" smtClean="0"/>
              <a:t>ACIS Facilities</a:t>
            </a:r>
            <a:endParaRPr lang="en-US" sz="3200" cap="small" dirty="0"/>
          </a:p>
        </p:txBody>
      </p:sp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152400" y="533400"/>
            <a:ext cx="88392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  <a:tabLst>
                <a:tab pos="0" algn="l"/>
              </a:tabLst>
            </a:pPr>
            <a:r>
              <a:rPr lang="en-US" sz="2000" dirty="0" smtClean="0"/>
              <a:t>State-of-the-art computing, storage and networking facilities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  <a:tabLst>
                <a:tab pos="57150" algn="l"/>
              </a:tabLst>
            </a:pPr>
            <a:r>
              <a:rPr lang="en-US" sz="2000" dirty="0" smtClean="0"/>
              <a:t>Unique environment for experimental research and design of distributed systems that use virtualization software developed by commercial and open-source projects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sz="2000" dirty="0" smtClean="0"/>
              <a:t>~200 servers, ~1250 cores, ~4.8TB memory, ~260TB storage</a:t>
            </a:r>
          </a:p>
          <a:p>
            <a:pPr marL="844550" lvl="1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dirty="0" err="1"/>
              <a:t>FutureGrid</a:t>
            </a:r>
            <a:r>
              <a:rPr lang="en-US" dirty="0"/>
              <a:t> cluster: IBM </a:t>
            </a:r>
            <a:r>
              <a:rPr lang="en-US" dirty="0" err="1"/>
              <a:t>iDataPlex</a:t>
            </a:r>
            <a:r>
              <a:rPr lang="en-US" dirty="0"/>
              <a:t> connected to </a:t>
            </a:r>
            <a:r>
              <a:rPr lang="en-US" dirty="0" smtClean="0"/>
              <a:t>Florida Lambda Rail.</a:t>
            </a:r>
          </a:p>
          <a:p>
            <a:pPr marL="844550" lvl="1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dirty="0" err="1" smtClean="0"/>
              <a:t>NUMAcloud</a:t>
            </a:r>
            <a:r>
              <a:rPr lang="en-US" dirty="0"/>
              <a:t>: </a:t>
            </a:r>
            <a:r>
              <a:rPr lang="en-US" dirty="0" smtClean="0"/>
              <a:t>up </a:t>
            </a:r>
            <a:r>
              <a:rPr lang="en-US" dirty="0"/>
              <a:t>to 64 </a:t>
            </a:r>
            <a:r>
              <a:rPr lang="en-US" dirty="0" smtClean="0"/>
              <a:t>cores+512MB </a:t>
            </a:r>
            <a:r>
              <a:rPr lang="en-US" dirty="0"/>
              <a:t>of memory in a single </a:t>
            </a:r>
            <a:r>
              <a:rPr lang="en-US" dirty="0" smtClean="0"/>
              <a:t>image</a:t>
            </a:r>
          </a:p>
          <a:p>
            <a:pPr marL="844550" lvl="1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dirty="0" smtClean="0"/>
              <a:t>Autonomic </a:t>
            </a:r>
            <a:r>
              <a:rPr lang="en-US" dirty="0" err="1"/>
              <a:t>Testbed</a:t>
            </a:r>
            <a:r>
              <a:rPr lang="en-US" dirty="0"/>
              <a:t>: </a:t>
            </a:r>
            <a:r>
              <a:rPr lang="en-US" dirty="0" smtClean="0"/>
              <a:t>autonomics </a:t>
            </a:r>
            <a:r>
              <a:rPr lang="en-US" dirty="0"/>
              <a:t>for datacenter </a:t>
            </a:r>
            <a:r>
              <a:rPr lang="en-US" dirty="0" smtClean="0"/>
              <a:t>management</a:t>
            </a:r>
          </a:p>
          <a:p>
            <a:pPr marL="844550" lvl="1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dirty="0" smtClean="0"/>
              <a:t>VM </a:t>
            </a:r>
            <a:r>
              <a:rPr lang="en-US" dirty="0"/>
              <a:t>and cloud: rich set of VMMs </a:t>
            </a:r>
            <a:r>
              <a:rPr lang="en-US" dirty="0" smtClean="0"/>
              <a:t>and </a:t>
            </a:r>
            <a:r>
              <a:rPr lang="en-US" dirty="0"/>
              <a:t>cloud </a:t>
            </a:r>
            <a:r>
              <a:rPr lang="en-US" dirty="0" smtClean="0"/>
              <a:t>software</a:t>
            </a:r>
          </a:p>
          <a:p>
            <a:pPr marL="844550" lvl="1" indent="-342900" algn="l" eaLnBrk="0" hangingPunct="0">
              <a:spcBef>
                <a:spcPts val="300"/>
              </a:spcBef>
              <a:buFont typeface="Arial"/>
              <a:buChar char="•"/>
            </a:pPr>
            <a:r>
              <a:rPr lang="en-US" dirty="0" smtClean="0"/>
              <a:t>Storage</a:t>
            </a:r>
            <a:r>
              <a:rPr lang="en-US" dirty="0"/>
              <a:t>: centralized (IBM DS4800) and cloud-based (</a:t>
            </a:r>
            <a:r>
              <a:rPr lang="en-US" dirty="0" err="1"/>
              <a:t>OpenStack</a:t>
            </a:r>
            <a:r>
              <a:rPr lang="en-US" dirty="0"/>
              <a:t>)</a:t>
            </a:r>
          </a:p>
          <a:p>
            <a:pPr marL="342900" indent="-342900" algn="l" eaLnBrk="0" hangingPunct="0">
              <a:spcBef>
                <a:spcPts val="300"/>
              </a:spcBef>
              <a:buFont typeface="Arial"/>
              <a:buChar char="•"/>
            </a:pPr>
            <a:endParaRPr lang="en-US" sz="2000" dirty="0" smtClean="0"/>
          </a:p>
        </p:txBody>
      </p:sp>
      <p:pic>
        <p:nvPicPr>
          <p:cNvPr id="5122" name="Picture 2" descr="http://acis.ufl.edu/images/menu/facilities/uf_networ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45" y="4343390"/>
            <a:ext cx="3800460" cy="2151062"/>
          </a:xfrm>
          <a:prstGeom prst="rect">
            <a:avLst/>
          </a:prstGeom>
          <a:noFill/>
        </p:spPr>
      </p:pic>
      <p:pic>
        <p:nvPicPr>
          <p:cNvPr id="169986" name="Picture 2" descr="ACIS Machine Ro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4878" y="4160512"/>
            <a:ext cx="3810000" cy="2524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AC_strategic.emf"/>
          <p:cNvPicPr>
            <a:picLocks noChangeAspect="1"/>
          </p:cNvPicPr>
          <p:nvPr/>
        </p:nvPicPr>
        <p:blipFill>
          <a:blip r:embed="rId2" cstate="print"/>
          <a:srcRect l="13333" t="15488" r="9167" b="7695"/>
          <a:stretch>
            <a:fillRect/>
          </a:stretch>
        </p:blipFill>
        <p:spPr>
          <a:xfrm>
            <a:off x="5012635" y="3581400"/>
            <a:ext cx="3902765" cy="28956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4225" y="833092"/>
            <a:ext cx="8137525" cy="5156200"/>
          </a:xfrm>
        </p:spPr>
        <p:txBody>
          <a:bodyPr/>
          <a:lstStyle/>
          <a:p>
            <a:r>
              <a:rPr lang="en-US" dirty="0" smtClean="0"/>
              <a:t>Started 1/2008, NSF award</a:t>
            </a:r>
          </a:p>
          <a:p>
            <a:r>
              <a:rPr lang="en-US" dirty="0" smtClean="0"/>
              <a:t>Four universities</a:t>
            </a:r>
          </a:p>
          <a:p>
            <a:r>
              <a:rPr lang="en-US" dirty="0" smtClean="0"/>
              <a:t>Application domains</a:t>
            </a:r>
          </a:p>
          <a:p>
            <a:pPr lvl="1"/>
            <a:r>
              <a:rPr lang="en-US" dirty="0" smtClean="0"/>
              <a:t>Defense &amp; Gov</a:t>
            </a:r>
          </a:p>
          <a:p>
            <a:pPr lvl="1"/>
            <a:r>
              <a:rPr lang="en-US" dirty="0" smtClean="0"/>
              <a:t>Health IT</a:t>
            </a:r>
          </a:p>
          <a:p>
            <a:pPr lvl="1"/>
            <a:r>
              <a:rPr lang="en-US" dirty="0" smtClean="0"/>
              <a:t>Science</a:t>
            </a:r>
          </a:p>
          <a:p>
            <a:pPr lvl="1"/>
            <a:r>
              <a:rPr lang="en-US" dirty="0" smtClean="0"/>
              <a:t>Critical infrastructure</a:t>
            </a:r>
          </a:p>
          <a:p>
            <a:pPr>
              <a:buClr>
                <a:srgbClr val="00330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Industry members</a:t>
            </a:r>
          </a:p>
          <a:p>
            <a:pPr lvl="1">
              <a:buClr>
                <a:srgbClr val="33660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Defense &amp; Gov</a:t>
            </a:r>
          </a:p>
          <a:p>
            <a:pPr lvl="1">
              <a:buClr>
                <a:srgbClr val="33660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Platform &amp; Software</a:t>
            </a:r>
          </a:p>
          <a:p>
            <a:pPr lvl="1">
              <a:buClr>
                <a:srgbClr val="33660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IT Services</a:t>
            </a:r>
          </a:p>
          <a:p>
            <a:pPr>
              <a:buClr>
                <a:srgbClr val="336600"/>
              </a:buClr>
              <a:defRPr/>
            </a:pPr>
            <a:r>
              <a:rPr lang="en-US" dirty="0" smtClean="0">
                <a:solidFill>
                  <a:srgbClr val="000000"/>
                </a:solidFill>
              </a:rPr>
              <a:t>~ 15 industrial members</a:t>
            </a:r>
          </a:p>
          <a:p>
            <a:pPr lvl="1">
              <a:buClr>
                <a:srgbClr val="336600"/>
              </a:buClr>
              <a:defRPr/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Raytheon, Intel, Xerox, Citrix, </a:t>
            </a:r>
          </a:p>
          <a:p>
            <a:pPr lvl="1">
              <a:buClr>
                <a:srgbClr val="336600"/>
              </a:buClr>
              <a:buNone/>
              <a:defRPr/>
            </a:pPr>
            <a:r>
              <a:rPr lang="en-US" dirty="0" smtClean="0">
                <a:solidFill>
                  <a:srgbClr val="000000"/>
                </a:solidFill>
                <a:cs typeface="Arial" charset="0"/>
              </a:rPr>
              <a:t>	Microsoft, ERDC,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Avirtec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, Samsung</a:t>
            </a:r>
            <a:r>
              <a:rPr lang="en-US" dirty="0" smtClean="0">
                <a:solidFill>
                  <a:srgbClr val="000000"/>
                </a:solidFill>
              </a:rPr>
              <a:t>...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137121"/>
            <a:ext cx="9144000" cy="731838"/>
          </a:xfrm>
        </p:spPr>
        <p:txBody>
          <a:bodyPr/>
          <a:lstStyle/>
          <a:p>
            <a:r>
              <a:rPr lang="en-US" sz="2800" dirty="0" smtClean="0"/>
              <a:t>Center for Cloud and Autonomic Computing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94725" y="6662382"/>
            <a:ext cx="549275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F94406-762A-498F-9CF9-78697FF5F20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57800" y="1050925"/>
            <a:ext cx="3521075" cy="2378075"/>
            <a:chOff x="1050925" y="3703317"/>
            <a:chExt cx="3521075" cy="2378075"/>
          </a:xfrm>
        </p:grpSpPr>
        <p:pic>
          <p:nvPicPr>
            <p:cNvPr id="6" name="Picture 3" descr="United States Map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47266" t="50000" b="5811"/>
            <a:stretch>
              <a:fillRect/>
            </a:stretch>
          </p:blipFill>
          <p:spPr bwMode="auto">
            <a:xfrm>
              <a:off x="1050925" y="3703317"/>
              <a:ext cx="3521075" cy="2378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686175" y="5440042"/>
              <a:ext cx="274638" cy="274637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en-US" sz="1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1582738" y="4982842"/>
              <a:ext cx="274637" cy="274637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en-US" sz="1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4051300" y="4435154"/>
              <a:ext cx="274638" cy="274638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en-US" sz="18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108976" y="5257780"/>
              <a:ext cx="274638" cy="274637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>
                <a:defRPr/>
              </a:pPr>
              <a:endParaRPr lang="en-US" sz="1800">
                <a:solidFill>
                  <a:srgbClr val="000000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" y="4101564"/>
            <a:ext cx="2837228" cy="2146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1808" y="3337095"/>
            <a:ext cx="2142549" cy="3088359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28" name="TextBox 27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rgbClr val="6AA85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0"/>
            <a:ext cx="9144000" cy="230832"/>
          </a:xfrm>
          <a:prstGeom prst="rect">
            <a:avLst/>
          </a:prstGeom>
          <a:solidFill>
            <a:srgbClr val="6AA850"/>
          </a:solidFill>
        </p:spPr>
        <p:txBody>
          <a:bodyPr wrap="square" rtlCol="0">
            <a:spAutoFit/>
          </a:bodyPr>
          <a:lstStyle/>
          <a:p>
            <a:pPr algn="ctr"/>
            <a:endParaRPr lang="en-US" sz="9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r="7917"/>
          <a:stretch>
            <a:fillRect/>
          </a:stretch>
        </p:blipFill>
        <p:spPr>
          <a:xfrm>
            <a:off x="6705600" y="304800"/>
            <a:ext cx="2438400" cy="2286000"/>
          </a:xfrm>
          <a:prstGeom prst="rect">
            <a:avLst/>
          </a:prstGeom>
        </p:spPr>
      </p:pic>
      <p:pic>
        <p:nvPicPr>
          <p:cNvPr id="12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3763617" cy="11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86200" y="5791200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dirty="0">
              <a:solidFill>
                <a:srgbClr val="000000"/>
              </a:solidFill>
            </a:endParaRPr>
          </a:p>
        </p:txBody>
      </p:sp>
      <p:pic>
        <p:nvPicPr>
          <p:cNvPr id="5" name="Picture 4" descr="Day 1 imaging station crop1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724352"/>
            <a:ext cx="2743200" cy="2000048"/>
          </a:xfrm>
          <a:prstGeom prst="rect">
            <a:avLst/>
          </a:prstGeom>
        </p:spPr>
      </p:pic>
      <p:pic>
        <p:nvPicPr>
          <p:cNvPr id="13" name="Picture 12" descr="C:\Users\dpaul\Downloads\nsf1.t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0"/>
            <a:ext cx="660504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57"/>
          <a:stretch>
            <a:fillRect/>
          </a:stretch>
        </p:blipFill>
        <p:spPr>
          <a:xfrm>
            <a:off x="4937756" y="4775200"/>
            <a:ext cx="1463024" cy="1625600"/>
          </a:xfrm>
          <a:prstGeom prst="rect">
            <a:avLst/>
          </a:prstGeom>
        </p:spPr>
      </p:pic>
      <p:pic>
        <p:nvPicPr>
          <p:cNvPr id="7" name="Picture 6" descr="images-1.jpe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8283"/>
            <a:ext cx="2133600" cy="2124117"/>
          </a:xfrm>
          <a:prstGeom prst="rect">
            <a:avLst/>
          </a:prstGeom>
        </p:spPr>
      </p:pic>
      <p:pic>
        <p:nvPicPr>
          <p:cNvPr id="16" name="Picture 15" descr="2012map_presentation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"/>
          <a:stretch>
            <a:fillRect/>
          </a:stretch>
        </p:blipFill>
        <p:spPr>
          <a:xfrm>
            <a:off x="3200415" y="1479876"/>
            <a:ext cx="2926048" cy="176624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840489" y="685829"/>
            <a:ext cx="2834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small" dirty="0" smtClean="0"/>
              <a:t>(2011-2016-2021)</a:t>
            </a:r>
            <a:endParaRPr lang="en-US" dirty="0"/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914440" y="6457890"/>
            <a:ext cx="82295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ts val="300"/>
              </a:spcBef>
            </a:pP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PIs: </a:t>
            </a:r>
            <a:r>
              <a:rPr lang="en-US" sz="2000" dirty="0" smtClean="0"/>
              <a:t>L. Page, J. Fortes, P. Soltis, B. McFadden, and G. </a:t>
            </a:r>
            <a:r>
              <a:rPr lang="en-US" sz="2000" dirty="0" err="1" smtClean="0"/>
              <a:t>Riccardi</a:t>
            </a:r>
            <a:r>
              <a:rPr lang="en-US" sz="2000" dirty="0" smtClean="0">
                <a:solidFill>
                  <a:srgbClr val="000000"/>
                </a:solidFill>
                <a:cs typeface="Arial" charset="0"/>
              </a:rPr>
              <a:t> </a:t>
            </a:r>
            <a:endParaRPr lang="en-US" sz="2000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9" name="Picture 4" descr="Florida Museum logo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410325" y="5359689"/>
            <a:ext cx="2247900" cy="504826"/>
          </a:xfrm>
          <a:prstGeom prst="rect">
            <a:avLst/>
          </a:prstGeom>
          <a:noFill/>
        </p:spPr>
      </p:pic>
      <p:pic>
        <p:nvPicPr>
          <p:cNvPr id="20" name="Picture 6" descr="Florida State University logo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410325" y="5840697"/>
            <a:ext cx="2733675" cy="514351"/>
          </a:xfrm>
          <a:prstGeom prst="rect">
            <a:avLst/>
          </a:prstGeom>
          <a:noFill/>
        </p:spPr>
      </p:pic>
      <p:pic>
        <p:nvPicPr>
          <p:cNvPr id="21" name="Picture 4" descr="smllblu.gif (3168 bytes)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75097" y="4892024"/>
            <a:ext cx="1737341" cy="3847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26555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123" y="0"/>
            <a:ext cx="81534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iDigBio IT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94391"/>
            <a:ext cx="8915400" cy="4053819"/>
          </a:xfrm>
        </p:spPr>
        <p:txBody>
          <a:bodyPr/>
          <a:lstStyle/>
          <a:p>
            <a:r>
              <a:rPr lang="en-US" dirty="0" err="1" smtClean="0"/>
              <a:t>Cyberinfrastructure</a:t>
            </a:r>
            <a:r>
              <a:rPr lang="en-US" dirty="0" smtClean="0"/>
              <a:t> to enable </a:t>
            </a:r>
          </a:p>
          <a:p>
            <a:pPr lvl="1"/>
            <a:r>
              <a:rPr lang="en-US" dirty="0" smtClean="0"/>
              <a:t>the collaborative creation, integration and management of digitized </a:t>
            </a:r>
            <a:r>
              <a:rPr lang="en-US" dirty="0" err="1" smtClean="0"/>
              <a:t>biocollections</a:t>
            </a:r>
            <a:r>
              <a:rPr lang="en-US" dirty="0" smtClean="0"/>
              <a:t>, and</a:t>
            </a:r>
          </a:p>
          <a:p>
            <a:pPr lvl="1"/>
            <a:r>
              <a:rPr lang="en-US" dirty="0" smtClean="0"/>
              <a:t>their use in scientific research, education and outreach.</a:t>
            </a:r>
          </a:p>
          <a:p>
            <a:r>
              <a:rPr lang="en-US" dirty="0" smtClean="0"/>
              <a:t>Visible as a collection of persistent Internet-accessible services, data and resources (i.e. a cloud) for</a:t>
            </a:r>
          </a:p>
          <a:p>
            <a:pPr lvl="1"/>
            <a:r>
              <a:rPr lang="en-US" dirty="0" err="1" smtClean="0"/>
              <a:t>biocollection</a:t>
            </a:r>
            <a:r>
              <a:rPr lang="en-US" dirty="0" smtClean="0"/>
              <a:t> “producers”, “consumers”  and “service providers”</a:t>
            </a:r>
          </a:p>
          <a:p>
            <a:pPr lvl="1"/>
            <a:r>
              <a:rPr lang="en-US" dirty="0" err="1" smtClean="0"/>
              <a:t>cyberinfrastructure</a:t>
            </a:r>
            <a:r>
              <a:rPr lang="en-US" dirty="0" smtClean="0"/>
              <a:t> providers</a:t>
            </a:r>
          </a:p>
          <a:p>
            <a:pPr lvl="1"/>
            <a:r>
              <a:rPr lang="en-US" dirty="0" smtClean="0"/>
              <a:t>national/global data aggregators</a:t>
            </a:r>
            <a:endParaRPr lang="en-US" dirty="0"/>
          </a:p>
        </p:txBody>
      </p:sp>
      <p:pic>
        <p:nvPicPr>
          <p:cNvPr id="4" name="Picture 2" descr="C:\Users\jf\Downloads\iDigBioAchitectureDia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879" y="4156691"/>
            <a:ext cx="7162800" cy="25500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7-06 at 2.03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586"/>
            <a:ext cx="9144000" cy="50667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45682"/>
            <a:ext cx="8229600" cy="9144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iDigBio data portal v0: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search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559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7-06 at 2.03.3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6896"/>
            <a:ext cx="9144000" cy="538975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13311" y="-45682"/>
            <a:ext cx="8839200" cy="701069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iDigBio data portal v0: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record info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7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bm2">
  <a:themeElements>
    <a:clrScheme name="1_ibm2 11">
      <a:dk1>
        <a:srgbClr val="000000"/>
      </a:dk1>
      <a:lt1>
        <a:srgbClr val="FFFFFF"/>
      </a:lt1>
      <a:dk2>
        <a:srgbClr val="336666"/>
      </a:dk2>
      <a:lt2>
        <a:srgbClr val="CCCC99"/>
      </a:lt2>
      <a:accent1>
        <a:srgbClr val="97CDCC"/>
      </a:accent1>
      <a:accent2>
        <a:srgbClr val="D6E0E0"/>
      </a:accent2>
      <a:accent3>
        <a:srgbClr val="FFFFFF"/>
      </a:accent3>
      <a:accent4>
        <a:srgbClr val="000000"/>
      </a:accent4>
      <a:accent5>
        <a:srgbClr val="C9E3E2"/>
      </a:accent5>
      <a:accent6>
        <a:srgbClr val="C2CBCB"/>
      </a:accent6>
      <a:hlink>
        <a:srgbClr val="996600"/>
      </a:hlink>
      <a:folHlink>
        <a:srgbClr val="336666"/>
      </a:folHlink>
    </a:clrScheme>
    <a:fontScheme name="1_ibm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08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508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ibm2 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CC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bm2 2">
        <a:dk1>
          <a:srgbClr val="000000"/>
        </a:dk1>
        <a:lt1>
          <a:srgbClr val="FFFFFF"/>
        </a:lt1>
        <a:dk2>
          <a:srgbClr val="3732A0"/>
        </a:dk2>
        <a:lt2>
          <a:srgbClr val="666699"/>
        </a:lt2>
        <a:accent1>
          <a:srgbClr val="CCCCFF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8A8A"/>
        </a:accent6>
        <a:hlink>
          <a:srgbClr val="3366CC"/>
        </a:hlink>
        <a:folHlink>
          <a:srgbClr val="9094B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bm2 3">
        <a:dk1>
          <a:srgbClr val="000000"/>
        </a:dk1>
        <a:lt1>
          <a:srgbClr val="FFFFFF"/>
        </a:lt1>
        <a:dk2>
          <a:srgbClr val="CD0505"/>
        </a:dk2>
        <a:lt2>
          <a:srgbClr val="5F5F5F"/>
        </a:lt2>
        <a:accent1>
          <a:srgbClr val="D2D5DE"/>
        </a:accent1>
        <a:accent2>
          <a:srgbClr val="D55757"/>
        </a:accent2>
        <a:accent3>
          <a:srgbClr val="FFFFFF"/>
        </a:accent3>
        <a:accent4>
          <a:srgbClr val="000000"/>
        </a:accent4>
        <a:accent5>
          <a:srgbClr val="E5E7EC"/>
        </a:accent5>
        <a:accent6>
          <a:srgbClr val="C14E4E"/>
        </a:accent6>
        <a:hlink>
          <a:srgbClr val="F42D1E"/>
        </a:hlink>
        <a:folHlink>
          <a:srgbClr val="7C84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bm2 4">
        <a:dk1>
          <a:srgbClr val="000000"/>
        </a:dk1>
        <a:lt1>
          <a:srgbClr val="FFFFFF"/>
        </a:lt1>
        <a:dk2>
          <a:srgbClr val="551A07"/>
        </a:dk2>
        <a:lt2>
          <a:srgbClr val="CC3300"/>
        </a:lt2>
        <a:accent1>
          <a:srgbClr val="F4B400"/>
        </a:accent1>
        <a:accent2>
          <a:srgbClr val="993300"/>
        </a:accent2>
        <a:accent3>
          <a:srgbClr val="FFFFFF"/>
        </a:accent3>
        <a:accent4>
          <a:srgbClr val="000000"/>
        </a:accent4>
        <a:accent5>
          <a:srgbClr val="F8D6AA"/>
        </a:accent5>
        <a:accent6>
          <a:srgbClr val="8A2D00"/>
        </a:accent6>
        <a:hlink>
          <a:srgbClr val="FF33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bm2 5">
        <a:dk1>
          <a:srgbClr val="000000"/>
        </a:dk1>
        <a:lt1>
          <a:srgbClr val="FFFFFF"/>
        </a:lt1>
        <a:dk2>
          <a:srgbClr val="FF0000"/>
        </a:dk2>
        <a:lt2>
          <a:srgbClr val="FFCC00"/>
        </a:lt2>
        <a:accent1>
          <a:srgbClr val="66CC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008A00"/>
        </a:accent6>
        <a:hlink>
          <a:srgbClr val="FF3300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ibm2 6">
        <a:dk1>
          <a:srgbClr val="666633"/>
        </a:dk1>
        <a:lt1>
          <a:srgbClr val="FFFFFF"/>
        </a:lt1>
        <a:dk2>
          <a:srgbClr val="000000"/>
        </a:dk2>
        <a:lt2>
          <a:srgbClr val="CC3300"/>
        </a:lt2>
        <a:accent1>
          <a:srgbClr val="808000"/>
        </a:accent1>
        <a:accent2>
          <a:srgbClr val="FF9900"/>
        </a:accent2>
        <a:accent3>
          <a:srgbClr val="AAAAAA"/>
        </a:accent3>
        <a:accent4>
          <a:srgbClr val="DADADA"/>
        </a:accent4>
        <a:accent5>
          <a:srgbClr val="C0C0AA"/>
        </a:accent5>
        <a:accent6>
          <a:srgbClr val="E78A00"/>
        </a:accent6>
        <a:hlink>
          <a:srgbClr val="CC6600"/>
        </a:hlink>
        <a:folHlink>
          <a:srgbClr val="434B1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bm2 7">
        <a:dk1>
          <a:srgbClr val="766997"/>
        </a:dk1>
        <a:lt1>
          <a:srgbClr val="FFFFFF"/>
        </a:lt1>
        <a:dk2>
          <a:srgbClr val="530901"/>
        </a:dk2>
        <a:lt2>
          <a:srgbClr val="FFFFFF"/>
        </a:lt2>
        <a:accent1>
          <a:srgbClr val="FF3300"/>
        </a:accent1>
        <a:accent2>
          <a:srgbClr val="CC6600"/>
        </a:accent2>
        <a:accent3>
          <a:srgbClr val="B3AAAA"/>
        </a:accent3>
        <a:accent4>
          <a:srgbClr val="DADADA"/>
        </a:accent4>
        <a:accent5>
          <a:srgbClr val="FFADAA"/>
        </a:accent5>
        <a:accent6>
          <a:srgbClr val="B95C00"/>
        </a:accent6>
        <a:hlink>
          <a:srgbClr val="FF990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bm2 8">
        <a:dk1>
          <a:srgbClr val="666699"/>
        </a:dk1>
        <a:lt1>
          <a:srgbClr val="FFFFFF"/>
        </a:lt1>
        <a:dk2>
          <a:srgbClr val="4C004C"/>
        </a:dk2>
        <a:lt2>
          <a:srgbClr val="FFFFFF"/>
        </a:lt2>
        <a:accent1>
          <a:srgbClr val="0099CC"/>
        </a:accent1>
        <a:accent2>
          <a:srgbClr val="993366"/>
        </a:accent2>
        <a:accent3>
          <a:srgbClr val="B2AAB2"/>
        </a:accent3>
        <a:accent4>
          <a:srgbClr val="DADADA"/>
        </a:accent4>
        <a:accent5>
          <a:srgbClr val="AACAE2"/>
        </a:accent5>
        <a:accent6>
          <a:srgbClr val="8A2D5C"/>
        </a:accent6>
        <a:hlink>
          <a:srgbClr val="99CC00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bm2 9">
        <a:dk1>
          <a:srgbClr val="565682"/>
        </a:dk1>
        <a:lt1>
          <a:srgbClr val="FFFFFF"/>
        </a:lt1>
        <a:dk2>
          <a:srgbClr val="1E1551"/>
        </a:dk2>
        <a:lt2>
          <a:srgbClr val="CCFFFF"/>
        </a:lt2>
        <a:accent1>
          <a:srgbClr val="33CCCC"/>
        </a:accent1>
        <a:accent2>
          <a:srgbClr val="009999"/>
        </a:accent2>
        <a:accent3>
          <a:srgbClr val="ABAAB3"/>
        </a:accent3>
        <a:accent4>
          <a:srgbClr val="DADADA"/>
        </a:accent4>
        <a:accent5>
          <a:srgbClr val="ADE2E2"/>
        </a:accent5>
        <a:accent6>
          <a:srgbClr val="008A8A"/>
        </a:accent6>
        <a:hlink>
          <a:srgbClr val="FF9900"/>
        </a:hlink>
        <a:folHlink>
          <a:srgbClr val="00598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bm2 10">
        <a:dk1>
          <a:srgbClr val="CCCC99"/>
        </a:dk1>
        <a:lt1>
          <a:srgbClr val="FFFFFF"/>
        </a:lt1>
        <a:dk2>
          <a:srgbClr val="2E5D5C"/>
        </a:dk2>
        <a:lt2>
          <a:srgbClr val="FFFFFF"/>
        </a:lt2>
        <a:accent1>
          <a:srgbClr val="0099CC"/>
        </a:accent1>
        <a:accent2>
          <a:srgbClr val="D6E0E0"/>
        </a:accent2>
        <a:accent3>
          <a:srgbClr val="ADB6B5"/>
        </a:accent3>
        <a:accent4>
          <a:srgbClr val="DADADA"/>
        </a:accent4>
        <a:accent5>
          <a:srgbClr val="AACAE2"/>
        </a:accent5>
        <a:accent6>
          <a:srgbClr val="C2CBCB"/>
        </a:accent6>
        <a:hlink>
          <a:srgbClr val="CCCC99"/>
        </a:hlink>
        <a:folHlink>
          <a:srgbClr val="428A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ibm2 11">
        <a:dk1>
          <a:srgbClr val="000000"/>
        </a:dk1>
        <a:lt1>
          <a:srgbClr val="FFFFFF"/>
        </a:lt1>
        <a:dk2>
          <a:srgbClr val="336666"/>
        </a:dk2>
        <a:lt2>
          <a:srgbClr val="CCCC99"/>
        </a:lt2>
        <a:accent1>
          <a:srgbClr val="97CDCC"/>
        </a:accent1>
        <a:accent2>
          <a:srgbClr val="D6E0E0"/>
        </a:accent2>
        <a:accent3>
          <a:srgbClr val="FFFFFF"/>
        </a:accent3>
        <a:accent4>
          <a:srgbClr val="000000"/>
        </a:accent4>
        <a:accent5>
          <a:srgbClr val="C9E3E2"/>
        </a:accent5>
        <a:accent6>
          <a:srgbClr val="C2CBCB"/>
        </a:accent6>
        <a:hlink>
          <a:srgbClr val="996600"/>
        </a:hlink>
        <a:folHlink>
          <a:srgbClr val="3366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">
  <a:themeElements>
    <a:clrScheme name="Custom 2">
      <a:dk1>
        <a:srgbClr val="000000"/>
      </a:dk1>
      <a:lt1>
        <a:srgbClr val="FFFFFF"/>
      </a:lt1>
      <a:dk2>
        <a:srgbClr val="336600"/>
      </a:dk2>
      <a:lt2>
        <a:srgbClr val="003300"/>
      </a:lt2>
      <a:accent1>
        <a:srgbClr val="1D5217"/>
      </a:accent1>
      <a:accent2>
        <a:srgbClr val="009900"/>
      </a:accent2>
      <a:accent3>
        <a:srgbClr val="FFFFFF"/>
      </a:accent3>
      <a:accent4>
        <a:srgbClr val="000000"/>
      </a:accent4>
      <a:accent5>
        <a:srgbClr val="CAE2AA"/>
      </a:accent5>
      <a:accent6>
        <a:srgbClr val="008000"/>
      </a:accent6>
      <a:hlink>
        <a:srgbClr val="4FC941"/>
      </a:hlink>
      <a:folHlink>
        <a:srgbClr val="004C00"/>
      </a:folHlink>
    </a:clrScheme>
    <a:fontScheme name="Level">
      <a:majorFont>
        <a:latin typeface="Georgia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Myriad Pro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vel">
  <a:themeElements>
    <a:clrScheme name="1_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1_Level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acis-2012-jf</Template>
  <TotalTime>27033</TotalTime>
  <Words>638</Words>
  <Application>Microsoft Office PowerPoint</Application>
  <PresentationFormat>On-screen Show (4:3)</PresentationFormat>
  <Paragraphs>113</Paragraphs>
  <Slides>15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1_ibm2</vt:lpstr>
      <vt:lpstr>1_Level</vt:lpstr>
      <vt:lpstr>2_Level</vt:lpstr>
      <vt:lpstr> The case for ACIS @ UF in PRAGMA   </vt:lpstr>
      <vt:lpstr>PowerPoint Presentation</vt:lpstr>
      <vt:lpstr>ACIS in numbers</vt:lpstr>
      <vt:lpstr>PowerPoint Presentation</vt:lpstr>
      <vt:lpstr>Center for Cloud and Autonomic Computing</vt:lpstr>
      <vt:lpstr>PowerPoint Presentation</vt:lpstr>
      <vt:lpstr>iDigBio IT Vision</vt:lpstr>
      <vt:lpstr>PowerPoint Presentation</vt:lpstr>
      <vt:lpstr>PowerPoint Presentation</vt:lpstr>
      <vt:lpstr>PowerPoint Presentation</vt:lpstr>
      <vt:lpstr>PowerPoint Presentation</vt:lpstr>
      <vt:lpstr>International collaborations</vt:lpstr>
      <vt:lpstr>Grassroots international CI</vt:lpstr>
      <vt:lpstr>Summary</vt:lpstr>
      <vt:lpstr>PRAGMA and ACIS@UF</vt:lpstr>
    </vt:vector>
  </TitlesOfParts>
  <Company>UF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Center for Autonomic Computing: Vision, Value and Capabilities</dc:title>
  <dc:creator>Jose Fortes</dc:creator>
  <cp:lastModifiedBy>Fortes,Jose A</cp:lastModifiedBy>
  <cp:revision>713</cp:revision>
  <dcterms:created xsi:type="dcterms:W3CDTF">2007-07-30T09:11:18Z</dcterms:created>
  <dcterms:modified xsi:type="dcterms:W3CDTF">2013-03-21T07:45:12Z</dcterms:modified>
</cp:coreProperties>
</file>